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3717" r:id="rId2"/>
    <p:sldId id="3719" r:id="rId3"/>
    <p:sldId id="3718" r:id="rId4"/>
    <p:sldId id="3724" r:id="rId5"/>
    <p:sldId id="3725" r:id="rId6"/>
    <p:sldId id="3723" r:id="rId7"/>
    <p:sldId id="3727" r:id="rId8"/>
    <p:sldId id="3736" r:id="rId9"/>
    <p:sldId id="3734" r:id="rId10"/>
    <p:sldId id="3729" r:id="rId11"/>
    <p:sldId id="3730" r:id="rId12"/>
    <p:sldId id="3735" r:id="rId13"/>
    <p:sldId id="3731" r:id="rId14"/>
    <p:sldId id="3732" r:id="rId15"/>
    <p:sldId id="3726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B Sans Display" panose="020B0503040504020204" pitchFamily="34" charset="0"/>
      <p:regular r:id="rId23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DFF"/>
    <a:srgbClr val="7B21FF"/>
    <a:srgbClr val="1484FF"/>
    <a:srgbClr val="7921FF"/>
    <a:srgbClr val="073761"/>
    <a:srgbClr val="0898FF"/>
    <a:srgbClr val="BE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3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Текущая доля рынка пенсионеров</a:t>
            </a:r>
          </a:p>
        </c:rich>
      </c:tx>
      <c:layout>
        <c:manualLayout>
          <c:xMode val="edge"/>
          <c:yMode val="edge"/>
          <c:x val="0.22057918379700003"/>
          <c:y val="6.30278538448586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Текущая доля рынка пенсионеров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gradFill>
                <a:gsLst>
                  <a:gs pos="100000">
                    <a:srgbClr val="7B21FF"/>
                  </a:gs>
                  <a:gs pos="4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F1-2345-B5BE-B68AD5693D3F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rgbClr val="7B21FF"/>
                  </a:gs>
                  <a:gs pos="4000">
                    <a:srgbClr val="FF0000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CF1-2345-B5BE-B68AD5693D3F}"/>
              </c:ext>
            </c:extLst>
          </c:dPt>
          <c:cat>
            <c:strRef>
              <c:f>Лист1!$A$2:$A$3</c:f>
              <c:strCache>
                <c:ptCount val="2"/>
                <c:pt idx="0">
                  <c:v>Всего пенсионеров</c:v>
                </c:pt>
                <c:pt idx="1">
                  <c:v>Клиенты ВТБ пенсионного возраста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37000000</c:v>
                </c:pt>
                <c:pt idx="1">
                  <c:v>185000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1-2345-B5BE-B68AD5693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Потенциальная</a:t>
            </a:r>
            <a:r>
              <a:rPr lang="ru-RU" sz="1400" baseline="0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д</a:t>
            </a: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оля рынка</a:t>
            </a:r>
            <a:b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пенсионеров</a:t>
            </a:r>
            <a:r>
              <a:rPr lang="ru-RU" sz="1400" baseline="0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в 2022</a:t>
            </a:r>
            <a:endParaRPr lang="ru-RU" sz="14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c:rich>
      </c:tx>
      <c:layout>
        <c:manualLayout>
          <c:xMode val="edge"/>
          <c:yMode val="edge"/>
          <c:x val="0.21599947631338226"/>
          <c:y val="6.75298434052056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Текущая доля рынка пенсионеров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gradFill>
                <a:gsLst>
                  <a:gs pos="100000">
                    <a:srgbClr val="7B21FF"/>
                  </a:gs>
                  <a:gs pos="4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69-CD43-BBE2-419569CE4BD9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rgbClr val="7B21FF"/>
                  </a:gs>
                  <a:gs pos="4000">
                    <a:srgbClr val="FF0000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69-CD43-BBE2-419569CE4BD9}"/>
              </c:ext>
            </c:extLst>
          </c:dPt>
          <c:cat>
            <c:strRef>
              <c:f>Лист1!$A$2:$A$3</c:f>
              <c:strCache>
                <c:ptCount val="2"/>
                <c:pt idx="0">
                  <c:v>Всего пенсионеров</c:v>
                </c:pt>
                <c:pt idx="1">
                  <c:v>Клиенты ВТБ пенсионного возраста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37000000</c:v>
                </c:pt>
                <c:pt idx="1">
                  <c:v>6000000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69-CD43-BBE2-419569CE4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Текущая доля пенсионеров среди всех клиентов ВТБ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Текущая доля пенсионеров среди всех клиентов ВТБ</c:v>
                </c:pt>
              </c:strCache>
            </c:strRef>
          </c:tx>
          <c:spPr>
            <a:gradFill>
              <a:gsLst>
                <a:gs pos="0">
                  <a:srgbClr val="7921FF"/>
                </a:gs>
                <a:gs pos="100000">
                  <a:srgbClr val="1484FF"/>
                </a:gs>
              </a:gsLst>
              <a:lin ang="5400000" scaled="1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7921FF"/>
                  </a:gs>
                  <a:gs pos="100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A3-2240-83DE-9186F052FD8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F0000"/>
                  </a:gs>
                  <a:gs pos="100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A3-2240-83DE-9186F052FD87}"/>
              </c:ext>
            </c:extLst>
          </c:dPt>
          <c:cat>
            <c:strRef>
              <c:f>Лист1!$A$2:$A$3</c:f>
              <c:strCache>
                <c:ptCount val="2"/>
                <c:pt idx="0">
                  <c:v>Всего клиентов ВТБ</c:v>
                </c:pt>
                <c:pt idx="1">
                  <c:v>Клиенты пенсионного возраста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14000000</c:v>
                </c:pt>
                <c:pt idx="1">
                  <c:v>185000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A3-2240-83DE-9186F052F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Доля пенсионеров среди всех клиентов ВТБ в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пенсионеров среди всех клиентов ВТБ в 2022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7921FF"/>
                  </a:gs>
                  <a:gs pos="100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826-1C49-8A7E-73A3BEC6FCEA}"/>
              </c:ext>
            </c:extLst>
          </c:dPt>
          <c:dPt>
            <c:idx val="1"/>
            <c:bubble3D val="0"/>
            <c:spPr>
              <a:gradFill>
                <a:gsLst>
                  <a:gs pos="73000">
                    <a:srgbClr val="FF0000"/>
                  </a:gs>
                  <a:gs pos="100000">
                    <a:srgbClr val="1484FF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26-1C49-8A7E-73A3BEC6FCEA}"/>
              </c:ext>
            </c:extLst>
          </c:dPt>
          <c:cat>
            <c:strRef>
              <c:f>Лист1!$A$2:$A$3</c:f>
              <c:strCache>
                <c:ptCount val="2"/>
                <c:pt idx="0">
                  <c:v>Всего клиентов ВТБ</c:v>
                </c:pt>
                <c:pt idx="1">
                  <c:v>Клиенты пенсионного возраста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22300000</c:v>
                </c:pt>
                <c:pt idx="1">
                  <c:v>6000000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6-1C49-8A7E-73A3BEC6F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0D98AC4245B81A9B86C273AD0E45623A.dms.sberbank.ru/0D98AC4245B81A9B86C273AD0E45623A-D668A8EB78D43B2A49FF24B9EC50F718-E16348D18EE0D2AC9C2274D128DD6096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8120A-FAB6-0049-A7C8-8BFD920EE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55FB2B-8F36-DE43-8613-690E1B89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D00AC-8632-E84E-B749-97929A53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D2BB30-81B5-2648-9D48-FECB6253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94A57-67DC-614A-B27A-C6730498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9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6179C-ADCF-564E-989B-249608D8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2E0471-C81F-0141-A8CB-A5375DE6E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E98FB-F770-0C46-B550-B6114EA5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4CC1A9-A82B-EE4C-9281-272F7AC5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65484-87A3-D34D-9AD8-5D43BEB3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50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3131DD-9488-0045-9CF5-46F53CDA5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2BED22-2AEE-0941-B646-7F6F580FE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EE1CE0-C95E-1942-BC4B-AD20D7F0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3C2D19-6474-E849-9181-B99A97E7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BF2B3-F806-EA41-91BD-C9A5371E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75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Рисунок 5" descr="http://0D98AC4245B81A9B86C273AD0E45623A.dms.sberbank.ru/0D98AC4245B81A9B86C273AD0E45623A-D668A8EB78D43B2A49FF24B9EC50F718-E16348D18EE0D2AC9C2274D128DD6096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98AC4245B81A9B86C273AD0E45623A.dms.sberbank.ru/0D98AC4245B81A9B86C273AD0E45623A-D668A8EB78D43B2A49FF24B9EC50F718-E16348D18EE0D2AC9C2274D128DD6096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58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1B2EF-3299-0F40-BEA0-1F003F95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68FB98-01A9-4E4D-9E9A-15643048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6170A-96B3-CD4C-8836-4836B81A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7A438-F030-094E-87CA-216FEF2E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53600C-E953-464F-B70B-9032904D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10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7D9FE-6C36-8C45-BF00-1FB90975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A80F2C-ACD4-C74D-979E-4E46D819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A6B567-B9E3-E449-A4CD-EE3C3B82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DBAB4D-F0CF-E04B-86AF-312FEC3D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1AA4EC-3064-E74A-8FB5-4C553EAD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6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068D2-CD47-CA4D-A2F2-5D41D9EC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1F7B9-AB77-A34B-9612-442F7969B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B68B13-F9FB-604B-9DFC-E8AD595BD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05F1B9-8FDD-C243-96BE-EB8896D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492D9E-3E9F-8441-95C9-A5A5ABEA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74BEFE-7C8C-A942-B1E9-6748C2FC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82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346E2-1C5A-084A-B157-0436DF65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58C823-B664-3546-B3E4-9AFE0A71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BD2F5B-582E-9740-AE08-2453EDF3D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83AFCB-FF40-114D-81CE-7C3C554FD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371766-8C4E-FB43-9C0E-FEAE5B5E8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3578DE-809B-A240-9869-F74529A0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8C637D-7D6A-D644-9F8D-3E811CE7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3DC923-C3C7-8B41-8FC9-64FD999B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3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501D7-0D8D-494E-BB85-BAF1F9A5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105208-9FE8-0A44-92FE-446AD79E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4E00FA-3ADC-634C-B97A-760F735C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66A90A-77A1-DB4D-9763-25BF3B31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81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E4F9B3-DF76-6046-B955-D16B3DA0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127AE5-9419-B743-94FC-E232C2B7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064D8-A23C-AB46-BD13-89D13A5F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13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6FB56-9265-6347-95BF-B265088D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CB191F-42A5-7249-A5E5-25912D026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51B923-11D4-FD4C-8EC7-A98361CE4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D02DF4-576A-6F4B-98D0-5B443B5E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0D0D67-47CC-E94E-A0DA-78D2007B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B4B057-67A7-9948-AE56-14747147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63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BC59F-CE93-994D-892A-48F28B45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EF63B7-E54A-6D48-B50C-6C17C028D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8690D4-739D-6B43-AD57-7B53CB3B3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E0792C-88A6-654F-835C-DC5682C5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FB1445-8869-E240-A2D1-CDBAD256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9AA119-A91E-554B-ADD6-F056004B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60FDD-6268-7642-9BE1-A6D59C1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5F7B91-AEDC-D148-AAE0-DEEA1443A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833AD9-70C5-E744-BF80-F145314D9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D407F-268F-D54F-A40A-EC57C2583BD5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D930-EEA2-2B49-80DB-759C6665D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4E7DA7-7B0C-5048-93CE-F8FF9380D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F617A-1A57-0549-B03C-CE215CA37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60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sstat.gov.ru/compendium/document/13284" TargetMode="Externa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jp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6E77761-18A2-9F48-AB2B-9B59EDFEC0E2}"/>
              </a:ext>
            </a:extLst>
          </p:cNvPr>
          <p:cNvSpPr/>
          <p:nvPr/>
        </p:nvSpPr>
        <p:spPr>
          <a:xfrm>
            <a:off x="356158" y="546786"/>
            <a:ext cx="47533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Кейс:</a:t>
            </a:r>
            <a:b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Разработка дорожной карты</a:t>
            </a:r>
            <a:b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мероприятий по повышению</a:t>
            </a:r>
            <a:b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финансовой грамотности</a:t>
            </a:r>
            <a:b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клиентов пенсионного возраста</a:t>
            </a:r>
            <a:b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 разработка концепции по привлечению новых клиентов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3FC84A1-F647-AA46-BFC5-87DD131D1C63}"/>
              </a:ext>
            </a:extLst>
          </p:cNvPr>
          <p:cNvSpPr/>
          <p:nvPr/>
        </p:nvSpPr>
        <p:spPr>
          <a:xfrm>
            <a:off x="356158" y="4408613"/>
            <a:ext cx="47533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2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Хакатон</a:t>
            </a:r>
            <a:endParaRPr lang="ru-RU" sz="22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9813EF34-2C74-5342-A0BA-8F68610E4304}"/>
              </a:ext>
            </a:extLst>
          </p:cNvPr>
          <p:cNvSpPr/>
          <p:nvPr/>
        </p:nvSpPr>
        <p:spPr>
          <a:xfrm>
            <a:off x="356158" y="4839500"/>
            <a:ext cx="58741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ФИНАНСЫ, БАНКИНГ, СТРАХОВАНИЕ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AEA8DB03-F6F0-CA41-B2FF-877D1299B331}"/>
              </a:ext>
            </a:extLst>
          </p:cNvPr>
          <p:cNvSpPr/>
          <p:nvPr/>
        </p:nvSpPr>
        <p:spPr>
          <a:xfrm>
            <a:off x="6923363" y="546786"/>
            <a:ext cx="47533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Команда</a:t>
            </a: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: </a:t>
            </a:r>
            <a:r>
              <a:rPr lang="en-US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SATA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4F3459C-F52C-EC41-A662-B5BB4E1B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44" y="4844966"/>
            <a:ext cx="3488078" cy="125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36EE8A85-028D-F845-9A1F-9E3B52BE2F34}"/>
              </a:ext>
            </a:extLst>
          </p:cNvPr>
          <p:cNvSpPr/>
          <p:nvPr/>
        </p:nvSpPr>
        <p:spPr>
          <a:xfrm>
            <a:off x="6987144" y="4374078"/>
            <a:ext cx="47533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2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Кейсодержатель</a:t>
            </a:r>
            <a:endParaRPr lang="ru-RU" sz="22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50885ACB-8021-FF44-91B6-C8F3A8429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44" y="1116922"/>
            <a:ext cx="2472029" cy="247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4298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86574" y="28383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Экономические показатели внедрения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10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CEBE5DD-6CA4-D84F-B615-8E79752BB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412495"/>
              </p:ext>
            </p:extLst>
          </p:nvPr>
        </p:nvGraphicFramePr>
        <p:xfrm>
          <a:off x="0" y="608025"/>
          <a:ext cx="3528828" cy="282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1A9969-154A-7941-AC7D-817913B2E8AB}"/>
              </a:ext>
            </a:extLst>
          </p:cNvPr>
          <p:cNvSpPr/>
          <p:nvPr/>
        </p:nvSpPr>
        <p:spPr>
          <a:xfrm>
            <a:off x="1401975" y="2270874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99,5</a:t>
            </a:r>
            <a:r>
              <a:rPr lang="ru-RU" sz="14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%</a:t>
            </a:r>
            <a:endParaRPr kumimoji="0" lang="ru-RU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Display" panose="020B0503040504020204" pitchFamily="34" charset="0"/>
              <a:ea typeface="Segoe UI Light" charset="0"/>
              <a:cs typeface="SB Sans Display" panose="020B0503040504020204" pitchFamily="34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B61D7019-64CE-2340-899D-9D13B4358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615480"/>
              </p:ext>
            </p:extLst>
          </p:nvPr>
        </p:nvGraphicFramePr>
        <p:xfrm>
          <a:off x="2663687" y="608025"/>
          <a:ext cx="3528828" cy="282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C84971D-0701-EC40-A972-0B7F2570C03B}"/>
              </a:ext>
            </a:extLst>
          </p:cNvPr>
          <p:cNvSpPr/>
          <p:nvPr/>
        </p:nvSpPr>
        <p:spPr>
          <a:xfrm>
            <a:off x="4065662" y="2270873"/>
            <a:ext cx="56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86%</a:t>
            </a:r>
            <a:endParaRPr kumimoji="0" lang="ru-RU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Display" panose="020B0503040504020204" pitchFamily="34" charset="0"/>
              <a:ea typeface="Segoe UI Light" charset="0"/>
              <a:cs typeface="SB Sans Display" panose="020B0503040504020204" pitchFamily="34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2171B707-6BE2-EC42-9916-6E524CF51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597643"/>
              </p:ext>
            </p:extLst>
          </p:nvPr>
        </p:nvGraphicFramePr>
        <p:xfrm>
          <a:off x="59026" y="3400767"/>
          <a:ext cx="3410776" cy="282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60E6417-D1B2-9342-B4BD-FABADF1381A0}"/>
              </a:ext>
            </a:extLst>
          </p:cNvPr>
          <p:cNvSpPr/>
          <p:nvPr/>
        </p:nvSpPr>
        <p:spPr>
          <a:xfrm>
            <a:off x="1481323" y="4936910"/>
            <a:ext cx="56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99</a:t>
            </a:r>
            <a:r>
              <a:rPr lang="ru-RU" sz="14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%</a:t>
            </a:r>
            <a:endParaRPr kumimoji="0" lang="ru-RU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Display" panose="020B0503040504020204" pitchFamily="34" charset="0"/>
              <a:ea typeface="Segoe UI Light" charset="0"/>
              <a:cs typeface="SB Sans Display" panose="020B0503040504020204" pitchFamily="34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F426E8F-19EB-8540-A0EE-E19CCD932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899187"/>
              </p:ext>
            </p:extLst>
          </p:nvPr>
        </p:nvGraphicFramePr>
        <p:xfrm>
          <a:off x="2925380" y="3400766"/>
          <a:ext cx="3316957" cy="280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707B29-6163-D847-A78D-946539DD1833}"/>
              </a:ext>
            </a:extLst>
          </p:cNvPr>
          <p:cNvSpPr/>
          <p:nvPr/>
        </p:nvSpPr>
        <p:spPr>
          <a:xfrm>
            <a:off x="4300767" y="4936910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7</a:t>
            </a:r>
            <a:r>
              <a:rPr kumimoji="0" lang="ru-RU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9</a:t>
            </a:r>
            <a:r>
              <a:rPr lang="ru-RU" sz="14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%</a:t>
            </a:r>
            <a:endParaRPr kumimoji="0" lang="ru-RU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Display" panose="020B0503040504020204" pitchFamily="34" charset="0"/>
              <a:ea typeface="Segoe UI Light" charset="0"/>
              <a:cs typeface="SB Sans Display" panose="020B050304050402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84F7D48-28B1-644B-8097-2A6B2B11E63A}"/>
              </a:ext>
            </a:extLst>
          </p:cNvPr>
          <p:cNvSpPr/>
          <p:nvPr/>
        </p:nvSpPr>
        <p:spPr>
          <a:xfrm>
            <a:off x="6301363" y="1471170"/>
            <a:ext cx="1241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Итоги</a:t>
            </a:r>
          </a:p>
        </p:txBody>
      </p:sp>
      <p:cxnSp>
        <p:nvCxnSpPr>
          <p:cNvPr id="28" name="Straight Connector 91">
            <a:extLst>
              <a:ext uri="{FF2B5EF4-FFF2-40B4-BE49-F238E27FC236}">
                <a16:creationId xmlns:a16="http://schemas.microsoft.com/office/drawing/2014/main" id="{AF0C991F-58EE-DF47-9498-1E3C99BEFE6A}"/>
              </a:ext>
            </a:extLst>
          </p:cNvPr>
          <p:cNvCxnSpPr>
            <a:cxnSpLocks/>
          </p:cNvCxnSpPr>
          <p:nvPr/>
        </p:nvCxnSpPr>
        <p:spPr>
          <a:xfrm flipV="1">
            <a:off x="6242337" y="846371"/>
            <a:ext cx="0" cy="58185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91">
            <a:extLst>
              <a:ext uri="{FF2B5EF4-FFF2-40B4-BE49-F238E27FC236}">
                <a16:creationId xmlns:a16="http://schemas.microsoft.com/office/drawing/2014/main" id="{94E7BFB4-65BA-7F4C-BB60-230991EC8C84}"/>
              </a:ext>
            </a:extLst>
          </p:cNvPr>
          <p:cNvCxnSpPr>
            <a:cxnSpLocks/>
          </p:cNvCxnSpPr>
          <p:nvPr/>
        </p:nvCxnSpPr>
        <p:spPr>
          <a:xfrm flipH="1">
            <a:off x="162673" y="6327940"/>
            <a:ext cx="6079664" cy="76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068021-D259-7042-B95F-443956114D32}"/>
              </a:ext>
            </a:extLst>
          </p:cNvPr>
          <p:cNvSpPr/>
          <p:nvPr/>
        </p:nvSpPr>
        <p:spPr>
          <a:xfrm>
            <a:off x="162673" y="635248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*По данным Росстата на январь 2021 года </a:t>
            </a:r>
            <a:r>
              <a:rPr lang="en" sz="1000" dirty="0">
                <a:latin typeface="SB Sans Display" panose="020B0503040504020204" pitchFamily="34" charset="0"/>
                <a:cs typeface="SB Sans Display" panose="020B0503040504020204" pitchFamily="34" charset="0"/>
                <a:hlinkClick r:id="rId6"/>
              </a:rPr>
              <a:t>https://rosstat.gov.ru/compendium/document/13284</a:t>
            </a:r>
            <a:endParaRPr lang="en" sz="10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r>
              <a:rPr lang="en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*</a:t>
            </a:r>
            <a: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По данным Минтруда на январь 2021 года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F9F8EF9-EBDB-EF49-911D-049CA8417E66}"/>
              </a:ext>
            </a:extLst>
          </p:cNvPr>
          <p:cNvGrpSpPr/>
          <p:nvPr/>
        </p:nvGrpSpPr>
        <p:grpSpPr>
          <a:xfrm>
            <a:off x="6429556" y="2286384"/>
            <a:ext cx="192004" cy="192004"/>
            <a:chOff x="5131037" y="2242006"/>
            <a:chExt cx="192004" cy="192004"/>
          </a:xfrm>
        </p:grpSpPr>
        <p:sp>
          <p:nvSpPr>
            <p:cNvPr id="38" name="Рисунок 54">
              <a:extLst>
                <a:ext uri="{FF2B5EF4-FFF2-40B4-BE49-F238E27FC236}">
                  <a16:creationId xmlns:a16="http://schemas.microsoft.com/office/drawing/2014/main" id="{A6BCD3B0-1F56-1C40-A7BA-EEE0B1B3CADA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Рисунок 54">
              <a:extLst>
                <a:ext uri="{FF2B5EF4-FFF2-40B4-BE49-F238E27FC236}">
                  <a16:creationId xmlns:a16="http://schemas.microsoft.com/office/drawing/2014/main" id="{35DF06FB-2627-F947-ADAE-573B47108DCC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Title 2">
            <a:extLst>
              <a:ext uri="{FF2B5EF4-FFF2-40B4-BE49-F238E27FC236}">
                <a16:creationId xmlns:a16="http://schemas.microsoft.com/office/drawing/2014/main" id="{6686DE4D-AFEF-BB4B-AF6D-846144B5B8FC}"/>
              </a:ext>
            </a:extLst>
          </p:cNvPr>
          <p:cNvSpPr txBox="1">
            <a:spLocks/>
          </p:cNvSpPr>
          <p:nvPr/>
        </p:nvSpPr>
        <p:spPr>
          <a:xfrm>
            <a:off x="6729350" y="2136164"/>
            <a:ext cx="536604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Потенциально возможно привлечь 5.8 миллиона клиентов пенсионного возраста за счет текущих клиентов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973D1CD2-1D50-2344-8D76-5B3F697F3634}"/>
              </a:ext>
            </a:extLst>
          </p:cNvPr>
          <p:cNvGrpSpPr/>
          <p:nvPr/>
        </p:nvGrpSpPr>
        <p:grpSpPr>
          <a:xfrm>
            <a:off x="6429556" y="3035397"/>
            <a:ext cx="192004" cy="192004"/>
            <a:chOff x="5131037" y="2242006"/>
            <a:chExt cx="192004" cy="192004"/>
          </a:xfrm>
        </p:grpSpPr>
        <p:sp>
          <p:nvSpPr>
            <p:cNvPr id="42" name="Рисунок 54">
              <a:extLst>
                <a:ext uri="{FF2B5EF4-FFF2-40B4-BE49-F238E27FC236}">
                  <a16:creationId xmlns:a16="http://schemas.microsoft.com/office/drawing/2014/main" id="{2C7645E3-D0E6-A74F-8F40-06AFBBD129A9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Рисунок 54">
              <a:extLst>
                <a:ext uri="{FF2B5EF4-FFF2-40B4-BE49-F238E27FC236}">
                  <a16:creationId xmlns:a16="http://schemas.microsoft.com/office/drawing/2014/main" id="{87ADC9BB-F3B8-4947-96FB-3E6B1F226629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itle 2">
            <a:extLst>
              <a:ext uri="{FF2B5EF4-FFF2-40B4-BE49-F238E27FC236}">
                <a16:creationId xmlns:a16="http://schemas.microsoft.com/office/drawing/2014/main" id="{1E4513D9-AE5E-9843-9CBC-1BBC2D3A3B68}"/>
              </a:ext>
            </a:extLst>
          </p:cNvPr>
          <p:cNvSpPr txBox="1">
            <a:spLocks/>
          </p:cNvSpPr>
          <p:nvPr/>
        </p:nvSpPr>
        <p:spPr>
          <a:xfrm>
            <a:off x="6729349" y="2923578"/>
            <a:ext cx="53660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Потенциальный прирост денежной массы в размере 91 миллиарда рублей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 месячном обороте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472D4D5-4B2E-F943-8AC8-2B83962BEF9D}"/>
              </a:ext>
            </a:extLst>
          </p:cNvPr>
          <p:cNvGrpSpPr/>
          <p:nvPr/>
        </p:nvGrpSpPr>
        <p:grpSpPr>
          <a:xfrm>
            <a:off x="6429556" y="3688408"/>
            <a:ext cx="192004" cy="192004"/>
            <a:chOff x="5131037" y="2242006"/>
            <a:chExt cx="192004" cy="192004"/>
          </a:xfrm>
        </p:grpSpPr>
        <p:sp>
          <p:nvSpPr>
            <p:cNvPr id="47" name="Рисунок 54">
              <a:extLst>
                <a:ext uri="{FF2B5EF4-FFF2-40B4-BE49-F238E27FC236}">
                  <a16:creationId xmlns:a16="http://schemas.microsoft.com/office/drawing/2014/main" id="{1763E144-C011-794B-9FFB-61E80282A499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Рисунок 54">
              <a:extLst>
                <a:ext uri="{FF2B5EF4-FFF2-40B4-BE49-F238E27FC236}">
                  <a16:creationId xmlns:a16="http://schemas.microsoft.com/office/drawing/2014/main" id="{D13610D2-AD1C-A94F-A018-06C76529143F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Title 2">
            <a:extLst>
              <a:ext uri="{FF2B5EF4-FFF2-40B4-BE49-F238E27FC236}">
                <a16:creationId xmlns:a16="http://schemas.microsoft.com/office/drawing/2014/main" id="{9519BB4C-0C97-4845-959D-538EB55F4A84}"/>
              </a:ext>
            </a:extLst>
          </p:cNvPr>
          <p:cNvSpPr txBox="1">
            <a:spLocks/>
          </p:cNvSpPr>
          <p:nvPr/>
        </p:nvSpPr>
        <p:spPr>
          <a:xfrm>
            <a:off x="6729349" y="3576589"/>
            <a:ext cx="53660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Увеличение доли рынка ВТБ в сегменте клиентов пенсионного возраста до 14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%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DD2C0A3-8451-1545-8AED-5CB0E35CF10B}"/>
              </a:ext>
            </a:extLst>
          </p:cNvPr>
          <p:cNvGrpSpPr/>
          <p:nvPr/>
        </p:nvGrpSpPr>
        <p:grpSpPr>
          <a:xfrm>
            <a:off x="6429556" y="4341419"/>
            <a:ext cx="192004" cy="192004"/>
            <a:chOff x="5131037" y="2242006"/>
            <a:chExt cx="192004" cy="192004"/>
          </a:xfrm>
        </p:grpSpPr>
        <p:sp>
          <p:nvSpPr>
            <p:cNvPr id="54" name="Рисунок 54">
              <a:extLst>
                <a:ext uri="{FF2B5EF4-FFF2-40B4-BE49-F238E27FC236}">
                  <a16:creationId xmlns:a16="http://schemas.microsoft.com/office/drawing/2014/main" id="{09B3B677-C29A-544B-A618-C85D48368956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Рисунок 54">
              <a:extLst>
                <a:ext uri="{FF2B5EF4-FFF2-40B4-BE49-F238E27FC236}">
                  <a16:creationId xmlns:a16="http://schemas.microsoft.com/office/drawing/2014/main" id="{B4E7CA26-20C0-5441-A8A6-47035D96910F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A5F5E7A9-4A93-D84B-AB0F-FD352554EF45}"/>
              </a:ext>
            </a:extLst>
          </p:cNvPr>
          <p:cNvSpPr txBox="1">
            <a:spLocks/>
          </p:cNvSpPr>
          <p:nvPr/>
        </p:nvSpPr>
        <p:spPr>
          <a:xfrm>
            <a:off x="6729349" y="4287201"/>
            <a:ext cx="53660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Привлечение 2.5 млн новых клиентов среднего возраста за счет семейных бонусных программ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E043F1B2-9CC9-0341-BE55-E1466707735F}"/>
              </a:ext>
            </a:extLst>
          </p:cNvPr>
          <p:cNvGrpSpPr/>
          <p:nvPr/>
        </p:nvGrpSpPr>
        <p:grpSpPr>
          <a:xfrm>
            <a:off x="6444653" y="4994430"/>
            <a:ext cx="192004" cy="192004"/>
            <a:chOff x="5131037" y="2242006"/>
            <a:chExt cx="192004" cy="192004"/>
          </a:xfrm>
        </p:grpSpPr>
        <p:sp>
          <p:nvSpPr>
            <p:cNvPr id="58" name="Рисунок 54">
              <a:extLst>
                <a:ext uri="{FF2B5EF4-FFF2-40B4-BE49-F238E27FC236}">
                  <a16:creationId xmlns:a16="http://schemas.microsoft.com/office/drawing/2014/main" id="{25304724-DC87-F042-A332-A09915135565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Рисунок 54">
              <a:extLst>
                <a:ext uri="{FF2B5EF4-FFF2-40B4-BE49-F238E27FC236}">
                  <a16:creationId xmlns:a16="http://schemas.microsoft.com/office/drawing/2014/main" id="{5FB0BB2F-219C-FB42-B35B-C15D5303529E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itle 2">
            <a:extLst>
              <a:ext uri="{FF2B5EF4-FFF2-40B4-BE49-F238E27FC236}">
                <a16:creationId xmlns:a16="http://schemas.microsoft.com/office/drawing/2014/main" id="{86E1C6D3-115E-2A48-983C-56649F204AC1}"/>
              </a:ext>
            </a:extLst>
          </p:cNvPr>
          <p:cNvSpPr txBox="1">
            <a:spLocks/>
          </p:cNvSpPr>
          <p:nvPr/>
        </p:nvSpPr>
        <p:spPr>
          <a:xfrm>
            <a:off x="6729349" y="4882611"/>
            <a:ext cx="53660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Увеличение доли клиентов пенсионного возраста в ВТБ до 21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%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 учетом привлеченных клиентов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840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Скругленный прямоугольник 39">
            <a:extLst>
              <a:ext uri="{FF2B5EF4-FFF2-40B4-BE49-F238E27FC236}">
                <a16:creationId xmlns:a16="http://schemas.microsoft.com/office/drawing/2014/main" id="{9058FC63-F488-5E4A-8016-867C98C23C79}"/>
              </a:ext>
            </a:extLst>
          </p:cNvPr>
          <p:cNvSpPr/>
          <p:nvPr/>
        </p:nvSpPr>
        <p:spPr>
          <a:xfrm>
            <a:off x="5125221" y="1978431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90D052CC-26EA-BF4F-813A-A6385AD2E48E}"/>
              </a:ext>
            </a:extLst>
          </p:cNvPr>
          <p:cNvSpPr/>
          <p:nvPr/>
        </p:nvSpPr>
        <p:spPr>
          <a:xfrm>
            <a:off x="5125222" y="2927344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05324" y="283838"/>
            <a:ext cx="4747874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Стоимость решения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11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09001DD1-147A-8846-B39C-AF3D55943E8F}"/>
              </a:ext>
            </a:extLst>
          </p:cNvPr>
          <p:cNvSpPr/>
          <p:nvPr/>
        </p:nvSpPr>
        <p:spPr>
          <a:xfrm>
            <a:off x="465044" y="2927345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94">
            <a:extLst>
              <a:ext uri="{FF2B5EF4-FFF2-40B4-BE49-F238E27FC236}">
                <a16:creationId xmlns:a16="http://schemas.microsoft.com/office/drawing/2014/main" id="{42B13E6E-1B78-BC46-8996-FF230785FD73}"/>
              </a:ext>
            </a:extLst>
          </p:cNvPr>
          <p:cNvSpPr/>
          <p:nvPr/>
        </p:nvSpPr>
        <p:spPr>
          <a:xfrm>
            <a:off x="465043" y="3059048"/>
            <a:ext cx="2079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Разработка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MVP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приложения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B0B42ED-B570-1E4B-8540-61FE47020650}"/>
              </a:ext>
            </a:extLst>
          </p:cNvPr>
          <p:cNvSpPr/>
          <p:nvPr/>
        </p:nvSpPr>
        <p:spPr>
          <a:xfrm>
            <a:off x="2795133" y="2927345"/>
            <a:ext cx="2079831" cy="1824474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EA468FF-D138-2C43-9D09-10222F733DD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544875" y="3351435"/>
            <a:ext cx="250255" cy="1"/>
          </a:xfrm>
          <a:prstGeom prst="straightConnector1">
            <a:avLst/>
          </a:prstGeom>
          <a:ln w="25400">
            <a:gradFill>
              <a:gsLst>
                <a:gs pos="0">
                  <a:srgbClr val="7B21FF"/>
                </a:gs>
                <a:gs pos="100000">
                  <a:srgbClr val="4A8D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94">
            <a:extLst>
              <a:ext uri="{FF2B5EF4-FFF2-40B4-BE49-F238E27FC236}">
                <a16:creationId xmlns:a16="http://schemas.microsoft.com/office/drawing/2014/main" id="{5098DDB6-7BD8-6242-8201-E16C92166B3E}"/>
              </a:ext>
            </a:extLst>
          </p:cNvPr>
          <p:cNvSpPr/>
          <p:nvPr/>
        </p:nvSpPr>
        <p:spPr>
          <a:xfrm>
            <a:off x="5166737" y="3182158"/>
            <a:ext cx="2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0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млн рублей</a:t>
            </a: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B2A32585-4EBE-DB47-9D5B-73CBEB90AA53}"/>
              </a:ext>
            </a:extLst>
          </p:cNvPr>
          <p:cNvSpPr/>
          <p:nvPr/>
        </p:nvSpPr>
        <p:spPr>
          <a:xfrm>
            <a:off x="465044" y="1957726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94">
            <a:extLst>
              <a:ext uri="{FF2B5EF4-FFF2-40B4-BE49-F238E27FC236}">
                <a16:creationId xmlns:a16="http://schemas.microsoft.com/office/drawing/2014/main" id="{83BB59AE-9911-F944-8C0B-C70D919897AA}"/>
              </a:ext>
            </a:extLst>
          </p:cNvPr>
          <p:cNvSpPr/>
          <p:nvPr/>
        </p:nvSpPr>
        <p:spPr>
          <a:xfrm>
            <a:off x="465043" y="2089429"/>
            <a:ext cx="2079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Рекламная кампания</a:t>
            </a:r>
            <a:r>
              <a:rPr lang="en-US" sz="16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4CC44DD8-20A5-B743-B057-A4D2B6B7F7C9}"/>
              </a:ext>
            </a:extLst>
          </p:cNvPr>
          <p:cNvSpPr/>
          <p:nvPr/>
        </p:nvSpPr>
        <p:spPr>
          <a:xfrm>
            <a:off x="2795133" y="1957726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9ABFB20-6F8C-5A49-A62C-3035602D0A4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544875" y="2381817"/>
            <a:ext cx="250258" cy="0"/>
          </a:xfrm>
          <a:prstGeom prst="straightConnector1">
            <a:avLst/>
          </a:prstGeom>
          <a:ln w="25400">
            <a:gradFill>
              <a:gsLst>
                <a:gs pos="0">
                  <a:srgbClr val="7B21FF"/>
                </a:gs>
                <a:gs pos="100000">
                  <a:srgbClr val="4A8D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4">
            <a:extLst>
              <a:ext uri="{FF2B5EF4-FFF2-40B4-BE49-F238E27FC236}">
                <a16:creationId xmlns:a16="http://schemas.microsoft.com/office/drawing/2014/main" id="{30371905-0C43-E940-A57B-862614E235AE}"/>
              </a:ext>
            </a:extLst>
          </p:cNvPr>
          <p:cNvSpPr/>
          <p:nvPr/>
        </p:nvSpPr>
        <p:spPr>
          <a:xfrm>
            <a:off x="5166737" y="2233244"/>
            <a:ext cx="2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100 млн рублей</a:t>
            </a:r>
          </a:p>
        </p:txBody>
      </p:sp>
      <p:cxnSp>
        <p:nvCxnSpPr>
          <p:cNvPr id="30" name="Straight Connector 91">
            <a:extLst>
              <a:ext uri="{FF2B5EF4-FFF2-40B4-BE49-F238E27FC236}">
                <a16:creationId xmlns:a16="http://schemas.microsoft.com/office/drawing/2014/main" id="{C7CA6D4E-B9AF-1740-A720-EE3E58C07BE6}"/>
              </a:ext>
            </a:extLst>
          </p:cNvPr>
          <p:cNvCxnSpPr>
            <a:cxnSpLocks/>
          </p:cNvCxnSpPr>
          <p:nvPr/>
        </p:nvCxnSpPr>
        <p:spPr>
          <a:xfrm>
            <a:off x="169981" y="6165380"/>
            <a:ext cx="9591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8B35A8-1625-DA47-BE1B-31629D5D4500}"/>
              </a:ext>
            </a:extLst>
          </p:cNvPr>
          <p:cNvSpPr/>
          <p:nvPr/>
        </p:nvSpPr>
        <p:spPr>
          <a:xfrm>
            <a:off x="88731" y="6176802"/>
            <a:ext cx="82746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1</a:t>
            </a:r>
            <a: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ПШЕ – постоянная штатная единица</a:t>
            </a:r>
            <a:br>
              <a:rPr lang="en-US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000" baseline="30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  <a: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Необходима оценка стоимости услуг маркетинговых мероприятий с медиа личностями</a:t>
            </a:r>
            <a:b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000" baseline="30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  <a:r>
              <a:rPr lang="ru-RU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Данная стоимость возможна при выполнении целевого показателя по привлечению 5.8 миллиона клиентов пенсионного возраста и минимальной конверсии от 10</a:t>
            </a:r>
            <a:r>
              <a:rPr lang="en-US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%</a:t>
            </a:r>
            <a:br>
              <a:rPr lang="en-US" sz="1000" dirty="0"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endParaRPr lang="ru-RU" sz="10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17991D46-4958-3D45-A1CF-40B31125E119}"/>
              </a:ext>
            </a:extLst>
          </p:cNvPr>
          <p:cNvCxnSpPr/>
          <p:nvPr/>
        </p:nvCxnSpPr>
        <p:spPr>
          <a:xfrm>
            <a:off x="4874964" y="3351435"/>
            <a:ext cx="250258" cy="0"/>
          </a:xfrm>
          <a:prstGeom prst="straightConnector1">
            <a:avLst/>
          </a:prstGeom>
          <a:ln w="25400">
            <a:gradFill>
              <a:gsLst>
                <a:gs pos="0">
                  <a:srgbClr val="7B21FF"/>
                </a:gs>
                <a:gs pos="100000">
                  <a:srgbClr val="4A8D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94">
            <a:extLst>
              <a:ext uri="{FF2B5EF4-FFF2-40B4-BE49-F238E27FC236}">
                <a16:creationId xmlns:a16="http://schemas.microsoft.com/office/drawing/2014/main" id="{6E136EF9-C1FD-164A-A271-DCD2EB3EEA94}"/>
              </a:ext>
            </a:extLst>
          </p:cNvPr>
          <p:cNvSpPr/>
          <p:nvPr/>
        </p:nvSpPr>
        <p:spPr>
          <a:xfrm>
            <a:off x="2815890" y="2987253"/>
            <a:ext cx="2079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9 ПШЕ</a:t>
            </a:r>
            <a:r>
              <a:rPr lang="en-US" sz="16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: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Product Owner</a:t>
            </a:r>
          </a:p>
          <a:p>
            <a:pPr>
              <a:defRPr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 – Architect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Designer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QA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System Analyst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4 –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Developer</a:t>
            </a: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F4C100C-FE05-FC4E-8794-EB501C4675F4}"/>
              </a:ext>
            </a:extLst>
          </p:cNvPr>
          <p:cNvCxnSpPr/>
          <p:nvPr/>
        </p:nvCxnSpPr>
        <p:spPr>
          <a:xfrm>
            <a:off x="4874963" y="2381816"/>
            <a:ext cx="250258" cy="0"/>
          </a:xfrm>
          <a:prstGeom prst="straightConnector1">
            <a:avLst/>
          </a:prstGeom>
          <a:ln w="25400">
            <a:gradFill>
              <a:gsLst>
                <a:gs pos="0">
                  <a:srgbClr val="7B21FF"/>
                </a:gs>
                <a:gs pos="100000">
                  <a:srgbClr val="4A8D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4">
            <a:extLst>
              <a:ext uri="{FF2B5EF4-FFF2-40B4-BE49-F238E27FC236}">
                <a16:creationId xmlns:a16="http://schemas.microsoft.com/office/drawing/2014/main" id="{ABE5BA8D-ECAB-CE45-8092-CC7B8A66EA72}"/>
              </a:ext>
            </a:extLst>
          </p:cNvPr>
          <p:cNvSpPr/>
          <p:nvPr/>
        </p:nvSpPr>
        <p:spPr>
          <a:xfrm>
            <a:off x="2795130" y="1987022"/>
            <a:ext cx="2079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Несколько каналов взаимодействия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8A561ED-4B4F-0043-83C2-6490FF9349D6}"/>
              </a:ext>
            </a:extLst>
          </p:cNvPr>
          <p:cNvSpPr/>
          <p:nvPr/>
        </p:nvSpPr>
        <p:spPr>
          <a:xfrm>
            <a:off x="7774005" y="1879301"/>
            <a:ext cx="1231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Итого</a:t>
            </a:r>
          </a:p>
        </p:txBody>
      </p:sp>
      <p:cxnSp>
        <p:nvCxnSpPr>
          <p:cNvPr id="64" name="Straight Connector 91">
            <a:extLst>
              <a:ext uri="{FF2B5EF4-FFF2-40B4-BE49-F238E27FC236}">
                <a16:creationId xmlns:a16="http://schemas.microsoft.com/office/drawing/2014/main" id="{825B2B99-446A-3D4F-8FB4-F9E65121A044}"/>
              </a:ext>
            </a:extLst>
          </p:cNvPr>
          <p:cNvCxnSpPr>
            <a:cxnSpLocks/>
          </p:cNvCxnSpPr>
          <p:nvPr/>
        </p:nvCxnSpPr>
        <p:spPr>
          <a:xfrm flipV="1">
            <a:off x="7532657" y="346791"/>
            <a:ext cx="0" cy="58185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355;p37">
            <a:extLst>
              <a:ext uri="{FF2B5EF4-FFF2-40B4-BE49-F238E27FC236}">
                <a16:creationId xmlns:a16="http://schemas.microsoft.com/office/drawing/2014/main" id="{11DB0F61-EF96-E54D-B01F-DBB72E25A89C}"/>
              </a:ext>
            </a:extLst>
          </p:cNvPr>
          <p:cNvSpPr txBox="1"/>
          <p:nvPr/>
        </p:nvSpPr>
        <p:spPr>
          <a:xfrm>
            <a:off x="7738016" y="2352485"/>
            <a:ext cx="4290975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Стоимость потенциального привлечения 1 клиента пенсионного возраста без учета затрат на программы лояльности составляет от 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22.41 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до 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2.41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рубля</a:t>
            </a:r>
            <a:r>
              <a:rPr lang="ru-RU" sz="200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092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55;p37">
            <a:extLst>
              <a:ext uri="{FF2B5EF4-FFF2-40B4-BE49-F238E27FC236}">
                <a16:creationId xmlns:a16="http://schemas.microsoft.com/office/drawing/2014/main" id="{404DF190-5877-494F-BE74-A71425A7B978}"/>
              </a:ext>
            </a:extLst>
          </p:cNvPr>
          <p:cNvSpPr txBox="1"/>
          <p:nvPr/>
        </p:nvSpPr>
        <p:spPr>
          <a:xfrm>
            <a:off x="4494756" y="1239926"/>
            <a:ext cx="193977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 algn="ctr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Защита кейса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438504" y="196464"/>
            <a:ext cx="2279479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RoadMap</a:t>
            </a:r>
            <a:endParaRPr lang="ru-RU" sz="3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2B82B33-15E2-104D-9961-74B7735263F0}"/>
              </a:ext>
            </a:extLst>
          </p:cNvPr>
          <p:cNvSpPr/>
          <p:nvPr/>
        </p:nvSpPr>
        <p:spPr>
          <a:xfrm>
            <a:off x="5857020" y="1598711"/>
            <a:ext cx="180000" cy="180000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Google Shape;355;p37">
            <a:extLst>
              <a:ext uri="{FF2B5EF4-FFF2-40B4-BE49-F238E27FC236}">
                <a16:creationId xmlns:a16="http://schemas.microsoft.com/office/drawing/2014/main" id="{B808FED5-99EE-6448-A5A1-025269EF47CD}"/>
              </a:ext>
            </a:extLst>
          </p:cNvPr>
          <p:cNvSpPr txBox="1"/>
          <p:nvPr/>
        </p:nvSpPr>
        <p:spPr>
          <a:xfrm>
            <a:off x="4509848" y="2398008"/>
            <a:ext cx="606089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Проработка концепции и программ лояльности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B70E2D77-33AD-7244-B6E5-C6F012568CF7}"/>
              </a:ext>
            </a:extLst>
          </p:cNvPr>
          <p:cNvSpPr/>
          <p:nvPr/>
        </p:nvSpPr>
        <p:spPr>
          <a:xfrm>
            <a:off x="8371411" y="1598711"/>
            <a:ext cx="180000" cy="180000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Google Shape;355;p37">
            <a:extLst>
              <a:ext uri="{FF2B5EF4-FFF2-40B4-BE49-F238E27FC236}">
                <a16:creationId xmlns:a16="http://schemas.microsoft.com/office/drawing/2014/main" id="{90E29ACD-C622-FC4D-B848-7A66AC43E5BC}"/>
              </a:ext>
            </a:extLst>
          </p:cNvPr>
          <p:cNvSpPr txBox="1"/>
          <p:nvPr/>
        </p:nvSpPr>
        <p:spPr>
          <a:xfrm>
            <a:off x="4534321" y="2872386"/>
            <a:ext cx="6896975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А / </a:t>
            </a: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B 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тестирования пенсионного раздела ВТБ онлайн</a:t>
            </a:r>
            <a:b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Заливка трафика на гипотезы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6057A09-4BA1-AB4E-861D-BD9DE6914153}"/>
              </a:ext>
            </a:extLst>
          </p:cNvPr>
          <p:cNvCxnSpPr>
            <a:cxnSpLocks/>
          </p:cNvCxnSpPr>
          <p:nvPr/>
        </p:nvCxnSpPr>
        <p:spPr>
          <a:xfrm>
            <a:off x="4398583" y="0"/>
            <a:ext cx="0" cy="1409625"/>
          </a:xfrm>
          <a:prstGeom prst="line">
            <a:avLst/>
          </a:prstGeom>
          <a:ln w="50800">
            <a:gradFill>
              <a:gsLst>
                <a:gs pos="100000">
                  <a:srgbClr val="7B21FF"/>
                </a:gs>
                <a:gs pos="100000">
                  <a:srgbClr val="1484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55;p37">
            <a:extLst>
              <a:ext uri="{FF2B5EF4-FFF2-40B4-BE49-F238E27FC236}">
                <a16:creationId xmlns:a16="http://schemas.microsoft.com/office/drawing/2014/main" id="{01D71DD1-CEBE-FF4E-835E-BF4962DB9452}"/>
              </a:ext>
            </a:extLst>
          </p:cNvPr>
          <p:cNvSpPr txBox="1"/>
          <p:nvPr/>
        </p:nvSpPr>
        <p:spPr>
          <a:xfrm>
            <a:off x="4509848" y="4429365"/>
            <a:ext cx="297720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 algn="ctr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Пилотный запуск </a:t>
            </a: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MVP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55" name="Google Shape;355;p37">
            <a:extLst>
              <a:ext uri="{FF2B5EF4-FFF2-40B4-BE49-F238E27FC236}">
                <a16:creationId xmlns:a16="http://schemas.microsoft.com/office/drawing/2014/main" id="{8BA13B3C-FDC8-7142-9607-103CE3B5C90A}"/>
              </a:ext>
            </a:extLst>
          </p:cNvPr>
          <p:cNvSpPr txBox="1"/>
          <p:nvPr/>
        </p:nvSpPr>
        <p:spPr>
          <a:xfrm>
            <a:off x="4531236" y="5143502"/>
            <a:ext cx="629665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Работа с лидерами мнений</a:t>
            </a:r>
            <a:b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Проработка рекламной кампании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56" name="Google Shape;355;p37">
            <a:extLst>
              <a:ext uri="{FF2B5EF4-FFF2-40B4-BE49-F238E27FC236}">
                <a16:creationId xmlns:a16="http://schemas.microsoft.com/office/drawing/2014/main" id="{D58AE18D-D55F-E54B-B7A1-3295E5155364}"/>
              </a:ext>
            </a:extLst>
          </p:cNvPr>
          <p:cNvSpPr txBox="1"/>
          <p:nvPr/>
        </p:nvSpPr>
        <p:spPr>
          <a:xfrm>
            <a:off x="4391463" y="3694244"/>
            <a:ext cx="595441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 algn="ctr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Разработка </a:t>
            </a: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MVP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- функционала приложения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90AC9D65-B432-B341-BE7B-478F03115404}"/>
              </a:ext>
            </a:extLst>
          </p:cNvPr>
          <p:cNvCxnSpPr>
            <a:cxnSpLocks/>
          </p:cNvCxnSpPr>
          <p:nvPr/>
        </p:nvCxnSpPr>
        <p:spPr>
          <a:xfrm flipH="1" flipV="1">
            <a:off x="4397932" y="1401371"/>
            <a:ext cx="651" cy="5456629"/>
          </a:xfrm>
          <a:prstGeom prst="line">
            <a:avLst/>
          </a:prstGeom>
          <a:ln w="50800">
            <a:gradFill>
              <a:gsLst>
                <a:gs pos="0">
                  <a:srgbClr val="073761"/>
                </a:gs>
                <a:gs pos="100000">
                  <a:srgbClr val="1484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355;p37">
            <a:extLst>
              <a:ext uri="{FF2B5EF4-FFF2-40B4-BE49-F238E27FC236}">
                <a16:creationId xmlns:a16="http://schemas.microsoft.com/office/drawing/2014/main" id="{638D199C-9C97-C741-B159-D856E8388C2F}"/>
              </a:ext>
            </a:extLst>
          </p:cNvPr>
          <p:cNvSpPr txBox="1"/>
          <p:nvPr/>
        </p:nvSpPr>
        <p:spPr>
          <a:xfrm>
            <a:off x="4531237" y="6066330"/>
            <a:ext cx="38633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Публичный запуск</a:t>
            </a:r>
            <a:b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Запуск рекламной кампании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1DC966A-2278-2A4E-9411-D10568D88421}"/>
              </a:ext>
            </a:extLst>
          </p:cNvPr>
          <p:cNvSpPr/>
          <p:nvPr/>
        </p:nvSpPr>
        <p:spPr>
          <a:xfrm>
            <a:off x="4279239" y="1296111"/>
            <a:ext cx="251999" cy="251999"/>
          </a:xfrm>
          <a:prstGeom prst="ellipse">
            <a:avLst/>
          </a:prstGeom>
          <a:gradFill>
            <a:gsLst>
              <a:gs pos="100000">
                <a:srgbClr val="7B21FF"/>
              </a:gs>
              <a:gs pos="0">
                <a:srgbClr val="1484FF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E8C4D6-710C-1741-A2A8-7AF680A2AE42}"/>
              </a:ext>
            </a:extLst>
          </p:cNvPr>
          <p:cNvSpPr/>
          <p:nvPr/>
        </p:nvSpPr>
        <p:spPr>
          <a:xfrm>
            <a:off x="2413162" y="1237445"/>
            <a:ext cx="186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2400"/>
              </a:spcAft>
              <a:defRPr/>
            </a:pPr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Сентябрь</a:t>
            </a: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2021</a:t>
            </a: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D876D1FA-E9A2-3D47-82CC-0CCE4F3AD9F4}"/>
              </a:ext>
            </a:extLst>
          </p:cNvPr>
          <p:cNvSpPr/>
          <p:nvPr/>
        </p:nvSpPr>
        <p:spPr>
          <a:xfrm>
            <a:off x="4275853" y="2436426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3252A7-B5F7-D848-8DB2-CBE267034317}"/>
              </a:ext>
            </a:extLst>
          </p:cNvPr>
          <p:cNvSpPr/>
          <p:nvPr/>
        </p:nvSpPr>
        <p:spPr>
          <a:xfrm>
            <a:off x="2694326" y="2398592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Ноябрь 2021</a:t>
            </a:r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549DED8C-93DE-2549-8018-BA3B8148C3B5}"/>
              </a:ext>
            </a:extLst>
          </p:cNvPr>
          <p:cNvSpPr/>
          <p:nvPr/>
        </p:nvSpPr>
        <p:spPr>
          <a:xfrm>
            <a:off x="4275853" y="3058122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A97E7F-7C11-9E4D-9A34-0CD593315124}"/>
              </a:ext>
            </a:extLst>
          </p:cNvPr>
          <p:cNvSpPr/>
          <p:nvPr/>
        </p:nvSpPr>
        <p:spPr>
          <a:xfrm>
            <a:off x="2497043" y="3041663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Февраль 2022</a:t>
            </a:r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EF29A1C9-75FD-8340-A17A-68D582F2849A}"/>
              </a:ext>
            </a:extLst>
          </p:cNvPr>
          <p:cNvSpPr/>
          <p:nvPr/>
        </p:nvSpPr>
        <p:spPr>
          <a:xfrm rot="10800000">
            <a:off x="4275853" y="3736666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F9DDD79-1230-3747-9F37-D8CA23A70224}"/>
              </a:ext>
            </a:extLst>
          </p:cNvPr>
          <p:cNvSpPr/>
          <p:nvPr/>
        </p:nvSpPr>
        <p:spPr>
          <a:xfrm>
            <a:off x="2880551" y="370963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Март 2022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BF5EF6A-3A68-A845-BA7F-51672BB529F1}"/>
              </a:ext>
            </a:extLst>
          </p:cNvPr>
          <p:cNvSpPr/>
          <p:nvPr/>
        </p:nvSpPr>
        <p:spPr>
          <a:xfrm>
            <a:off x="2849645" y="442220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Июнь</a:t>
            </a: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2022</a:t>
            </a:r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672A86C-3AC3-6343-81F3-BDC017ED629C}"/>
              </a:ext>
            </a:extLst>
          </p:cNvPr>
          <p:cNvSpPr/>
          <p:nvPr/>
        </p:nvSpPr>
        <p:spPr>
          <a:xfrm rot="10800000">
            <a:off x="4278196" y="4474075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9640F54D-ACC6-284D-BFC9-B17880E2D0E3}"/>
              </a:ext>
            </a:extLst>
          </p:cNvPr>
          <p:cNvSpPr/>
          <p:nvPr/>
        </p:nvSpPr>
        <p:spPr>
          <a:xfrm rot="10800000">
            <a:off x="4279237" y="5303853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2A5CB0-16AA-E04C-9C1B-F0E3BEE762D4}"/>
              </a:ext>
            </a:extLst>
          </p:cNvPr>
          <p:cNvSpPr/>
          <p:nvPr/>
        </p:nvSpPr>
        <p:spPr>
          <a:xfrm>
            <a:off x="2849645" y="5253981"/>
            <a:ext cx="1456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Июль</a:t>
            </a: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2022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DFFD5F-F8A6-4046-BFB5-95AE41F269DF}"/>
              </a:ext>
            </a:extLst>
          </p:cNvPr>
          <p:cNvSpPr/>
          <p:nvPr/>
        </p:nvSpPr>
        <p:spPr>
          <a:xfrm>
            <a:off x="2545247" y="6266384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Декабрь</a:t>
            </a:r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2022</a:t>
            </a:r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F0E9B44-B5D2-8E45-BF4E-43E260AC8028}"/>
              </a:ext>
            </a:extLst>
          </p:cNvPr>
          <p:cNvSpPr/>
          <p:nvPr/>
        </p:nvSpPr>
        <p:spPr>
          <a:xfrm rot="10800000">
            <a:off x="4279238" y="6294274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095CF28D-13AC-8642-BDFB-2DE8CEC9A41C}"/>
              </a:ext>
            </a:extLst>
          </p:cNvPr>
          <p:cNvSpPr/>
          <p:nvPr/>
        </p:nvSpPr>
        <p:spPr>
          <a:xfrm>
            <a:off x="4279236" y="1858647"/>
            <a:ext cx="251999" cy="251999"/>
          </a:xfrm>
          <a:prstGeom prst="ellipse">
            <a:avLst/>
          </a:prstGeom>
          <a:gradFill>
            <a:gsLst>
              <a:gs pos="100000">
                <a:srgbClr val="1484FF"/>
              </a:gs>
              <a:gs pos="0">
                <a:srgbClr val="073761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A48CAD78-A689-6B44-80D1-B59ABE450066}"/>
              </a:ext>
            </a:extLst>
          </p:cNvPr>
          <p:cNvSpPr/>
          <p:nvPr/>
        </p:nvSpPr>
        <p:spPr>
          <a:xfrm>
            <a:off x="2545247" y="1821849"/>
            <a:ext cx="1764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Октябрь 2021</a:t>
            </a:r>
            <a:endParaRPr lang="ru-RU" dirty="0"/>
          </a:p>
        </p:txBody>
      </p:sp>
      <p:sp>
        <p:nvSpPr>
          <p:cNvPr id="66" name="Google Shape;355;p37">
            <a:extLst>
              <a:ext uri="{FF2B5EF4-FFF2-40B4-BE49-F238E27FC236}">
                <a16:creationId xmlns:a16="http://schemas.microsoft.com/office/drawing/2014/main" id="{5C72D5A6-AD05-0747-9735-85449DA9FDB6}"/>
              </a:ext>
            </a:extLst>
          </p:cNvPr>
          <p:cNvSpPr txBox="1"/>
          <p:nvPr/>
        </p:nvSpPr>
        <p:spPr>
          <a:xfrm>
            <a:off x="4534321" y="1805837"/>
            <a:ext cx="790271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Проработка технической архитектуры решения</a:t>
            </a:r>
            <a:endParaRPr lang="ru-RU" sz="20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721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479519" y="247010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Что использовали для аналитики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13</a:t>
            </a:r>
          </a:p>
        </p:txBody>
      </p:sp>
      <p:pic>
        <p:nvPicPr>
          <p:cNvPr id="24" name="Рисунок 23" descr="Изображение выглядит как игрушка, кукла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40A0A6BA-5EF4-654E-8336-D7F876442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84" y="1282148"/>
            <a:ext cx="5165089" cy="5575852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93898ABB-C884-584F-B274-B59725FD3E44}"/>
              </a:ext>
            </a:extLst>
          </p:cNvPr>
          <p:cNvGrpSpPr/>
          <p:nvPr/>
        </p:nvGrpSpPr>
        <p:grpSpPr>
          <a:xfrm>
            <a:off x="6082758" y="2396921"/>
            <a:ext cx="192004" cy="192004"/>
            <a:chOff x="5131037" y="2242006"/>
            <a:chExt cx="192004" cy="192004"/>
          </a:xfrm>
        </p:grpSpPr>
        <p:sp>
          <p:nvSpPr>
            <p:cNvPr id="49" name="Рисунок 54">
              <a:extLst>
                <a:ext uri="{FF2B5EF4-FFF2-40B4-BE49-F238E27FC236}">
                  <a16:creationId xmlns:a16="http://schemas.microsoft.com/office/drawing/2014/main" id="{6B4B8ECD-56FE-E340-BAEF-631DAE84C4F8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Рисунок 54">
              <a:extLst>
                <a:ext uri="{FF2B5EF4-FFF2-40B4-BE49-F238E27FC236}">
                  <a16:creationId xmlns:a16="http://schemas.microsoft.com/office/drawing/2014/main" id="{B6735D36-F5DA-2646-8669-AC08708C8237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E0BB324E-754A-C948-8BA4-7950EA94B2F8}"/>
              </a:ext>
            </a:extLst>
          </p:cNvPr>
          <p:cNvSpPr txBox="1">
            <a:spLocks/>
          </p:cNvSpPr>
          <p:nvPr/>
        </p:nvSpPr>
        <p:spPr>
          <a:xfrm>
            <a:off x="6465805" y="2339034"/>
            <a:ext cx="434344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Интервью пенсионеров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D57318A-680D-C548-BF34-4A7AB947F127}"/>
              </a:ext>
            </a:extLst>
          </p:cNvPr>
          <p:cNvGrpSpPr/>
          <p:nvPr/>
        </p:nvGrpSpPr>
        <p:grpSpPr>
          <a:xfrm>
            <a:off x="6082759" y="3095403"/>
            <a:ext cx="192004" cy="192004"/>
            <a:chOff x="5131037" y="2242006"/>
            <a:chExt cx="192004" cy="192004"/>
          </a:xfrm>
        </p:grpSpPr>
        <p:sp>
          <p:nvSpPr>
            <p:cNvPr id="13" name="Рисунок 54">
              <a:extLst>
                <a:ext uri="{FF2B5EF4-FFF2-40B4-BE49-F238E27FC236}">
                  <a16:creationId xmlns:a16="http://schemas.microsoft.com/office/drawing/2014/main" id="{6979B611-33BE-944D-8313-F087F12F281D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Рисунок 54">
              <a:extLst>
                <a:ext uri="{FF2B5EF4-FFF2-40B4-BE49-F238E27FC236}">
                  <a16:creationId xmlns:a16="http://schemas.microsoft.com/office/drawing/2014/main" id="{CE2A5669-C403-CD43-96AD-E9D6DDE9B221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8F5D2F0-51E8-D34D-A5C9-EE0676233D07}"/>
              </a:ext>
            </a:extLst>
          </p:cNvPr>
          <p:cNvSpPr txBox="1">
            <a:spLocks/>
          </p:cNvSpPr>
          <p:nvPr/>
        </p:nvSpPr>
        <p:spPr>
          <a:xfrm>
            <a:off x="6465805" y="3037516"/>
            <a:ext cx="434344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Данные предоставленные Минтрудом и Росстатом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A2ACFC2-CC1E-F143-AA82-9BB91AA1D1C6}"/>
              </a:ext>
            </a:extLst>
          </p:cNvPr>
          <p:cNvGrpSpPr/>
          <p:nvPr/>
        </p:nvGrpSpPr>
        <p:grpSpPr>
          <a:xfrm>
            <a:off x="6082758" y="3813371"/>
            <a:ext cx="192004" cy="192004"/>
            <a:chOff x="5131037" y="2242006"/>
            <a:chExt cx="192004" cy="192004"/>
          </a:xfrm>
        </p:grpSpPr>
        <p:sp>
          <p:nvSpPr>
            <p:cNvPr id="20" name="Рисунок 54">
              <a:extLst>
                <a:ext uri="{FF2B5EF4-FFF2-40B4-BE49-F238E27FC236}">
                  <a16:creationId xmlns:a16="http://schemas.microsoft.com/office/drawing/2014/main" id="{B00D7AA6-3ACB-D548-B0DE-241B6555A1B0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Рисунок 54">
              <a:extLst>
                <a:ext uri="{FF2B5EF4-FFF2-40B4-BE49-F238E27FC236}">
                  <a16:creationId xmlns:a16="http://schemas.microsoft.com/office/drawing/2014/main" id="{C69E4727-374C-9043-B33E-F4C2820872E6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itle 2">
            <a:extLst>
              <a:ext uri="{FF2B5EF4-FFF2-40B4-BE49-F238E27FC236}">
                <a16:creationId xmlns:a16="http://schemas.microsoft.com/office/drawing/2014/main" id="{6D26745B-4733-9A48-9134-985D737459FE}"/>
              </a:ext>
            </a:extLst>
          </p:cNvPr>
          <p:cNvSpPr txBox="1">
            <a:spLocks/>
          </p:cNvSpPr>
          <p:nvPr/>
        </p:nvSpPr>
        <p:spPr>
          <a:xfrm>
            <a:off x="6465804" y="3793885"/>
            <a:ext cx="434344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Датасеты</a:t>
            </a: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, расположенные на 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Kaggle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931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22667" y="144472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Почему выбрали такое решение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14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93898ABB-C884-584F-B274-B59725FD3E44}"/>
              </a:ext>
            </a:extLst>
          </p:cNvPr>
          <p:cNvGrpSpPr/>
          <p:nvPr/>
        </p:nvGrpSpPr>
        <p:grpSpPr>
          <a:xfrm>
            <a:off x="6385499" y="1103356"/>
            <a:ext cx="192004" cy="192004"/>
            <a:chOff x="5131037" y="2242006"/>
            <a:chExt cx="192004" cy="192004"/>
          </a:xfrm>
        </p:grpSpPr>
        <p:sp>
          <p:nvSpPr>
            <p:cNvPr id="49" name="Рисунок 54">
              <a:extLst>
                <a:ext uri="{FF2B5EF4-FFF2-40B4-BE49-F238E27FC236}">
                  <a16:creationId xmlns:a16="http://schemas.microsoft.com/office/drawing/2014/main" id="{6B4B8ECD-56FE-E340-BAEF-631DAE84C4F8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Рисунок 54">
              <a:extLst>
                <a:ext uri="{FF2B5EF4-FFF2-40B4-BE49-F238E27FC236}">
                  <a16:creationId xmlns:a16="http://schemas.microsoft.com/office/drawing/2014/main" id="{B6735D36-F5DA-2646-8669-AC08708C8237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1958DD5D-F190-C74E-9216-8F9649593CEC}"/>
              </a:ext>
            </a:extLst>
          </p:cNvPr>
          <p:cNvSpPr/>
          <p:nvPr/>
        </p:nvSpPr>
        <p:spPr>
          <a:xfrm>
            <a:off x="2954530" y="1961619"/>
            <a:ext cx="3141470" cy="768115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5D7BFD9-726F-B541-B089-36564C8D1BF0}"/>
              </a:ext>
            </a:extLst>
          </p:cNvPr>
          <p:cNvSpPr txBox="1">
            <a:spLocks/>
          </p:cNvSpPr>
          <p:nvPr/>
        </p:nvSpPr>
        <p:spPr>
          <a:xfrm>
            <a:off x="3086934" y="2037899"/>
            <a:ext cx="28453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Потому что нет ничего</a:t>
            </a:r>
            <a:b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важнее семьи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D2EB19-4B52-FA45-A2D5-6ED465FF61DA}"/>
              </a:ext>
            </a:extLst>
          </p:cNvPr>
          <p:cNvGrpSpPr/>
          <p:nvPr/>
        </p:nvGrpSpPr>
        <p:grpSpPr>
          <a:xfrm>
            <a:off x="6385499" y="1918902"/>
            <a:ext cx="192004" cy="192004"/>
            <a:chOff x="5131037" y="2242006"/>
            <a:chExt cx="192004" cy="192004"/>
          </a:xfrm>
        </p:grpSpPr>
        <p:sp>
          <p:nvSpPr>
            <p:cNvPr id="23" name="Рисунок 54">
              <a:extLst>
                <a:ext uri="{FF2B5EF4-FFF2-40B4-BE49-F238E27FC236}">
                  <a16:creationId xmlns:a16="http://schemas.microsoft.com/office/drawing/2014/main" id="{08A94358-D560-9645-BF69-488421273E45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Рисунок 54">
              <a:extLst>
                <a:ext uri="{FF2B5EF4-FFF2-40B4-BE49-F238E27FC236}">
                  <a16:creationId xmlns:a16="http://schemas.microsoft.com/office/drawing/2014/main" id="{B6FBD159-4D67-EA40-B942-37DE53466C41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B0DDB119-7BF4-2047-BFF7-D829CDDEDD85}"/>
              </a:ext>
            </a:extLst>
          </p:cNvPr>
          <p:cNvSpPr txBox="1">
            <a:spLocks/>
          </p:cNvSpPr>
          <p:nvPr/>
        </p:nvSpPr>
        <p:spPr>
          <a:xfrm>
            <a:off x="6761199" y="1902791"/>
            <a:ext cx="512657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Дополнительная мотивация у семьи для взаимодействия друг с другом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D5DBF1A-819D-654D-BF74-B08FAF46A1CE}"/>
              </a:ext>
            </a:extLst>
          </p:cNvPr>
          <p:cNvGrpSpPr/>
          <p:nvPr/>
        </p:nvGrpSpPr>
        <p:grpSpPr>
          <a:xfrm>
            <a:off x="6398452" y="2765747"/>
            <a:ext cx="192004" cy="192004"/>
            <a:chOff x="5131037" y="2242006"/>
            <a:chExt cx="192004" cy="192004"/>
          </a:xfrm>
        </p:grpSpPr>
        <p:sp>
          <p:nvSpPr>
            <p:cNvPr id="28" name="Рисунок 54">
              <a:extLst>
                <a:ext uri="{FF2B5EF4-FFF2-40B4-BE49-F238E27FC236}">
                  <a16:creationId xmlns:a16="http://schemas.microsoft.com/office/drawing/2014/main" id="{8A4D98F4-3809-8B4B-9EB5-C391B3C34D16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Рисунок 54">
              <a:extLst>
                <a:ext uri="{FF2B5EF4-FFF2-40B4-BE49-F238E27FC236}">
                  <a16:creationId xmlns:a16="http://schemas.microsoft.com/office/drawing/2014/main" id="{8B054C6A-2C9B-8E46-B6BF-88CD113D030A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89772325-0215-5A4E-9CCF-4D80CD9E3893}"/>
              </a:ext>
            </a:extLst>
          </p:cNvPr>
          <p:cNvSpPr txBox="1">
            <a:spLocks/>
          </p:cNvSpPr>
          <p:nvPr/>
        </p:nvSpPr>
        <p:spPr>
          <a:xfrm>
            <a:off x="6761200" y="2734448"/>
            <a:ext cx="490860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Основной локомотив перехода пенсионеров в другие банки – это дети и внуки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918CEE4-4150-D944-971A-D5E0AD5C6B8D}"/>
              </a:ext>
            </a:extLst>
          </p:cNvPr>
          <p:cNvGrpSpPr/>
          <p:nvPr/>
        </p:nvGrpSpPr>
        <p:grpSpPr>
          <a:xfrm>
            <a:off x="6398452" y="3852070"/>
            <a:ext cx="192004" cy="192004"/>
            <a:chOff x="5131037" y="2242006"/>
            <a:chExt cx="192004" cy="192004"/>
          </a:xfrm>
        </p:grpSpPr>
        <p:sp>
          <p:nvSpPr>
            <p:cNvPr id="34" name="Рисунок 54">
              <a:extLst>
                <a:ext uri="{FF2B5EF4-FFF2-40B4-BE49-F238E27FC236}">
                  <a16:creationId xmlns:a16="http://schemas.microsoft.com/office/drawing/2014/main" id="{60998054-8998-1848-868C-32D8A59D7BCD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Рисунок 54">
              <a:extLst>
                <a:ext uri="{FF2B5EF4-FFF2-40B4-BE49-F238E27FC236}">
                  <a16:creationId xmlns:a16="http://schemas.microsoft.com/office/drawing/2014/main" id="{C5B93DDE-8A68-244B-A696-EF47A0AC6CC4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1B781B9F-44B8-7644-BB0F-DD04DE2E4C60}"/>
              </a:ext>
            </a:extLst>
          </p:cNvPr>
          <p:cNvSpPr txBox="1">
            <a:spLocks/>
          </p:cNvSpPr>
          <p:nvPr/>
        </p:nvSpPr>
        <p:spPr>
          <a:xfrm>
            <a:off x="6761200" y="3850403"/>
            <a:ext cx="490860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Повышение лояльности клиентов за счет создания «</a:t>
            </a:r>
            <a:r>
              <a:rPr lang="ru-RU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амбассадоров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бренда» внутри семьи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9DB4398-887D-1346-864C-EDB514D52001}"/>
              </a:ext>
            </a:extLst>
          </p:cNvPr>
          <p:cNvGrpSpPr/>
          <p:nvPr/>
        </p:nvGrpSpPr>
        <p:grpSpPr>
          <a:xfrm>
            <a:off x="6398452" y="4938393"/>
            <a:ext cx="192004" cy="192004"/>
            <a:chOff x="5131037" y="2242006"/>
            <a:chExt cx="192004" cy="192004"/>
          </a:xfrm>
        </p:grpSpPr>
        <p:sp>
          <p:nvSpPr>
            <p:cNvPr id="40" name="Рисунок 54">
              <a:extLst>
                <a:ext uri="{FF2B5EF4-FFF2-40B4-BE49-F238E27FC236}">
                  <a16:creationId xmlns:a16="http://schemas.microsoft.com/office/drawing/2014/main" id="{662B0421-7434-E44F-8413-66818E8BF732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Рисунок 54">
              <a:extLst>
                <a:ext uri="{FF2B5EF4-FFF2-40B4-BE49-F238E27FC236}">
                  <a16:creationId xmlns:a16="http://schemas.microsoft.com/office/drawing/2014/main" id="{9D3C5127-A3A6-1649-98F8-E055EC5DAA1D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Title 2">
            <a:extLst>
              <a:ext uri="{FF2B5EF4-FFF2-40B4-BE49-F238E27FC236}">
                <a16:creationId xmlns:a16="http://schemas.microsoft.com/office/drawing/2014/main" id="{D2B734FE-31B1-B040-A3E1-3FD645FFAA44}"/>
              </a:ext>
            </a:extLst>
          </p:cNvPr>
          <p:cNvSpPr txBox="1">
            <a:spLocks/>
          </p:cNvSpPr>
          <p:nvPr/>
        </p:nvSpPr>
        <p:spPr>
          <a:xfrm>
            <a:off x="6761200" y="4927781"/>
            <a:ext cx="490860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Семейный концепт набирает популярность у других компаний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7CDA0017-4976-3843-94DD-C662482D7A1F}"/>
              </a:ext>
            </a:extLst>
          </p:cNvPr>
          <p:cNvSpPr txBox="1">
            <a:spLocks/>
          </p:cNvSpPr>
          <p:nvPr/>
        </p:nvSpPr>
        <p:spPr>
          <a:xfrm>
            <a:off x="6761197" y="1103356"/>
            <a:ext cx="512657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 ВТБ уже есть база клиентов среднего возраста, которая приведет пенсионеров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8C6447-61A2-1D49-ADF9-2D3FB341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" y="749253"/>
            <a:ext cx="4066134" cy="6108747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008146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7793A934-30FB-574C-9DB4-E0313CCBF10D}"/>
              </a:ext>
            </a:extLst>
          </p:cNvPr>
          <p:cNvSpPr/>
          <p:nvPr/>
        </p:nvSpPr>
        <p:spPr>
          <a:xfrm>
            <a:off x="71070" y="3035466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dirty="0">
                <a:solidFill>
                  <a:prstClr val="white"/>
                </a:solidFill>
              </a:rPr>
              <a:t>1708_oooo.plus.png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B3387741-326F-CF48-B5B0-17DF61B9A958}"/>
              </a:ext>
            </a:extLst>
          </p:cNvPr>
          <p:cNvSpPr/>
          <p:nvPr/>
        </p:nvSpPr>
        <p:spPr>
          <a:xfrm>
            <a:off x="71070" y="1031623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AA8A02A-3894-EA40-B87E-FB234D669F70}"/>
              </a:ext>
            </a:extLst>
          </p:cNvPr>
          <p:cNvSpPr/>
          <p:nvPr/>
        </p:nvSpPr>
        <p:spPr>
          <a:xfrm>
            <a:off x="-16199" y="286545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Команда </a:t>
            </a: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SATA</a:t>
            </a:r>
            <a:endParaRPr lang="ru-RU" sz="3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01E4A96-B82E-9243-9D8A-75845A5E4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14" y="3930788"/>
            <a:ext cx="951215" cy="1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9408F0-B7E1-5543-A5D5-11C7BCB3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7" y="1431203"/>
            <a:ext cx="1039015" cy="1039015"/>
          </a:xfrm>
          <a:prstGeom prst="rect">
            <a:avLst/>
          </a:prstGeom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2DD3F2A2-D72B-E34E-81F0-32787F8B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07" y="1865384"/>
            <a:ext cx="1245033" cy="1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0016E5-BDDD-D24E-BB28-C4D9A7B1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2" y="3439820"/>
            <a:ext cx="1040400" cy="1040400"/>
          </a:xfrm>
          <a:prstGeom prst="rect">
            <a:avLst/>
          </a:prstGeom>
        </p:spPr>
      </p:pic>
      <p:pic>
        <p:nvPicPr>
          <p:cNvPr id="48" name="Picture 2" descr="Кафедра банковских информационных технологий (БИТ) — Базовые и  факультетские кафедры">
            <a:extLst>
              <a:ext uri="{FF2B5EF4-FFF2-40B4-BE49-F238E27FC236}">
                <a16:creationId xmlns:a16="http://schemas.microsoft.com/office/drawing/2014/main" id="{529921D9-A9F2-D446-87EA-A9D4681B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96" y="3922897"/>
            <a:ext cx="1216455" cy="1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C8BF6285-7B80-DC48-94F3-4E8C7EA7D7CB}"/>
              </a:ext>
            </a:extLst>
          </p:cNvPr>
          <p:cNvSpPr/>
          <p:nvPr/>
        </p:nvSpPr>
        <p:spPr>
          <a:xfrm>
            <a:off x="4137011" y="1028376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dirty="0">
                <a:solidFill>
                  <a:prstClr val="white"/>
                </a:solidFill>
              </a:rPr>
              <a:t>1708_oooo.plus.png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Скругленный прямоугольник 57">
            <a:extLst>
              <a:ext uri="{FF2B5EF4-FFF2-40B4-BE49-F238E27FC236}">
                <a16:creationId xmlns:a16="http://schemas.microsoft.com/office/drawing/2014/main" id="{6E008C72-C242-F24B-91A5-E80D2E2EA767}"/>
              </a:ext>
            </a:extLst>
          </p:cNvPr>
          <p:cNvSpPr/>
          <p:nvPr/>
        </p:nvSpPr>
        <p:spPr>
          <a:xfrm>
            <a:off x="4137011" y="3035466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dirty="0">
                <a:solidFill>
                  <a:prstClr val="white"/>
                </a:solidFill>
              </a:rPr>
              <a:t>1708_oooo.plus.png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Скругленный прямоугольник 73">
            <a:extLst>
              <a:ext uri="{FF2B5EF4-FFF2-40B4-BE49-F238E27FC236}">
                <a16:creationId xmlns:a16="http://schemas.microsoft.com/office/drawing/2014/main" id="{B1F77040-5A06-D44F-8F7E-FE22224E58FF}"/>
              </a:ext>
            </a:extLst>
          </p:cNvPr>
          <p:cNvSpPr/>
          <p:nvPr/>
        </p:nvSpPr>
        <p:spPr>
          <a:xfrm>
            <a:off x="8231552" y="1028376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dirty="0">
                <a:solidFill>
                  <a:prstClr val="white"/>
                </a:solidFill>
              </a:rPr>
              <a:t>1708_oooo.plus.png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5B3856-DC96-1E47-8159-78768402803E}"/>
              </a:ext>
            </a:extLst>
          </p:cNvPr>
          <p:cNvSpPr txBox="1"/>
          <p:nvPr/>
        </p:nvSpPr>
        <p:spPr>
          <a:xfrm>
            <a:off x="5202742" y="3050986"/>
            <a:ext cx="28606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Юрий Мезенцев</a:t>
            </a:r>
            <a:br>
              <a:rPr lang="ru-RU" sz="20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 </a:t>
            </a: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Backend - 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Разработчик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Опыт работы: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endParaRPr lang="ru-RU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yurmezence@gmail.ru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11280" name="Picture 16" descr="Бренд Тинькофф">
            <a:extLst>
              <a:ext uri="{FF2B5EF4-FFF2-40B4-BE49-F238E27FC236}">
                <a16:creationId xmlns:a16="http://schemas.microsoft.com/office/drawing/2014/main" id="{CD27C9B0-5041-7A4E-8D6B-2C1E404A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84" y="3832816"/>
            <a:ext cx="5531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А101 РЕФИНАНСИРОВАНИЕ">
            <a:extLst>
              <a:ext uri="{FF2B5EF4-FFF2-40B4-BE49-F238E27FC236}">
                <a16:creationId xmlns:a16="http://schemas.microsoft.com/office/drawing/2014/main" id="{9719E5A8-E95A-BE47-BF62-BD37C1FF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65" y="3827785"/>
            <a:ext cx="403410" cy="4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Девелопер Группа &amp;quot;Самолет&amp;quot; квартиры в новостройках, отзывы о застройщике на  официальном сайте Urbanus.ru">
            <a:extLst>
              <a:ext uri="{FF2B5EF4-FFF2-40B4-BE49-F238E27FC236}">
                <a16:creationId xmlns:a16="http://schemas.microsoft.com/office/drawing/2014/main" id="{7B0321B2-2006-D74F-9E6D-013C94A4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6" y="3904976"/>
            <a:ext cx="986585" cy="2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1DC6B68-1A53-6844-AD1C-6B63F5BB81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5318" y="3439820"/>
            <a:ext cx="1040400" cy="1040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1723158-8301-8C4C-A683-AE93D53BC59E}"/>
              </a:ext>
            </a:extLst>
          </p:cNvPr>
          <p:cNvSpPr txBox="1"/>
          <p:nvPr/>
        </p:nvSpPr>
        <p:spPr>
          <a:xfrm>
            <a:off x="1149006" y="3077542"/>
            <a:ext cx="28606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Филипп </a:t>
            </a:r>
            <a:r>
              <a:rPr lang="ru-RU" sz="2000" b="1" dirty="0" err="1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Сенцов</a:t>
            </a:r>
            <a:br>
              <a:rPr lang="ru-RU" sz="20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Системный аналитик</a:t>
            </a:r>
          </a:p>
          <a:p>
            <a:pPr indent="-342900" defTabSz="45720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Опыт работы: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endParaRPr lang="ru-RU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</a:t>
            </a:r>
            <a:br>
              <a:rPr lang="en-US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fil.sentsov@mail.ru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0D3255-6E1D-F341-850E-5B58545B9B8A}"/>
              </a:ext>
            </a:extLst>
          </p:cNvPr>
          <p:cNvSpPr txBox="1"/>
          <p:nvPr/>
        </p:nvSpPr>
        <p:spPr>
          <a:xfrm>
            <a:off x="1149006" y="1028376"/>
            <a:ext cx="28606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Илья </a:t>
            </a:r>
            <a:r>
              <a:rPr lang="ru-RU" sz="2000" b="1" dirty="0" err="1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Лепа</a:t>
            </a:r>
            <a:br>
              <a:rPr lang="ru-RU" sz="20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 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Разработчик, капитан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Опыт работы: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b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iliyalepa@gmail.com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92" name="Picture 2" descr="Кафедра банковских информационных технологий (БИТ) — Базовые и  факультетские кафедры">
            <a:extLst>
              <a:ext uri="{FF2B5EF4-FFF2-40B4-BE49-F238E27FC236}">
                <a16:creationId xmlns:a16="http://schemas.microsoft.com/office/drawing/2014/main" id="{B174E7BB-483A-EB4E-B6E6-5F6D4C6E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58" y="2084119"/>
            <a:ext cx="1216455" cy="1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>
            <a:extLst>
              <a:ext uri="{FF2B5EF4-FFF2-40B4-BE49-F238E27FC236}">
                <a16:creationId xmlns:a16="http://schemas.microsoft.com/office/drawing/2014/main" id="{642D1ED7-F379-1548-9072-CA5472F3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17" y="1869458"/>
            <a:ext cx="1246367" cy="38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04C666-CAEA-114F-9EAC-76A7151FD6C6}"/>
              </a:ext>
            </a:extLst>
          </p:cNvPr>
          <p:cNvSpPr txBox="1"/>
          <p:nvPr/>
        </p:nvSpPr>
        <p:spPr>
          <a:xfrm>
            <a:off x="5182618" y="1018998"/>
            <a:ext cx="28606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Артём </a:t>
            </a:r>
            <a:r>
              <a:rPr lang="ru-RU" sz="2000" b="1" dirty="0" err="1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Галимьянов</a:t>
            </a:r>
            <a:br>
              <a:rPr lang="ru-RU" sz="20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 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Главный специалист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Data - Science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Опыт работы: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endParaRPr lang="ru-RU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</a:t>
            </a:r>
            <a:br>
              <a:rPr lang="en-US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bygalimyanov@yandex.ru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445CF1-85A4-614E-97A0-A938388B18EC}"/>
              </a:ext>
            </a:extLst>
          </p:cNvPr>
          <p:cNvSpPr txBox="1"/>
          <p:nvPr/>
        </p:nvSpPr>
        <p:spPr>
          <a:xfrm>
            <a:off x="9248559" y="1018998"/>
            <a:ext cx="31973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Лариса </a:t>
            </a:r>
            <a:r>
              <a:rPr lang="ru-RU" sz="2000" b="1" dirty="0" err="1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Ошвинцева</a:t>
            </a:r>
            <a:br>
              <a:rPr lang="ru-RU" sz="20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 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Преподаватель </a:t>
            </a: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Microsoft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,</a:t>
            </a:r>
          </a:p>
          <a:p>
            <a:pPr indent="-342900" defTabSz="457200">
              <a:defRPr/>
            </a:pP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Работа </a:t>
            </a:r>
            <a:r>
              <a:rPr lang="ru-RU" sz="140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с общественностью</a:t>
            </a:r>
            <a:endParaRPr lang="ru-RU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 </a:t>
            </a:r>
            <a:b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oshvintsevaln@yandex.ru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5E324FDE-3065-0F40-B12F-D2F466FCD388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DF33584-AE60-2D4B-A439-67801D27135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</a:t>
              </a:r>
              <a:r>
                <a:rPr lang="ru-RU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8388EC0-7959-A940-8018-0ABDC6AD5E03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Номер слайда 3">
            <a:extLst>
              <a:ext uri="{FF2B5EF4-FFF2-40B4-BE49-F238E27FC236}">
                <a16:creationId xmlns:a16="http://schemas.microsoft.com/office/drawing/2014/main" id="{8E2ED139-8CBF-5D48-8626-C99473D04AF6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15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F622E52-89F4-D346-B57D-036F0A0FF6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6479" y="1454092"/>
            <a:ext cx="1040400" cy="1040400"/>
          </a:xfrm>
          <a:prstGeom prst="rect">
            <a:avLst/>
          </a:prstGeom>
        </p:spPr>
      </p:pic>
      <p:pic>
        <p:nvPicPr>
          <p:cNvPr id="11269" name="Рисунок 11268">
            <a:extLst>
              <a:ext uri="{FF2B5EF4-FFF2-40B4-BE49-F238E27FC236}">
                <a16:creationId xmlns:a16="http://schemas.microsoft.com/office/drawing/2014/main" id="{F7AEC8AE-9EED-104B-A804-EE72F57481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5528" y="1407230"/>
            <a:ext cx="1040400" cy="1040400"/>
          </a:xfrm>
          <a:prstGeom prst="rect">
            <a:avLst/>
          </a:prstGeom>
        </p:spPr>
      </p:pic>
      <p:pic>
        <p:nvPicPr>
          <p:cNvPr id="11290" name="Picture 26" descr="Институт программных систем Российской академии наук">
            <a:extLst>
              <a:ext uri="{FF2B5EF4-FFF2-40B4-BE49-F238E27FC236}">
                <a16:creationId xmlns:a16="http://schemas.microsoft.com/office/drawing/2014/main" id="{054CCB4C-12A5-EC42-9927-9E7CC3B9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15" y="2011892"/>
            <a:ext cx="394461" cy="3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Рисунок 11271">
            <a:extLst>
              <a:ext uri="{FF2B5EF4-FFF2-40B4-BE49-F238E27FC236}">
                <a16:creationId xmlns:a16="http://schemas.microsoft.com/office/drawing/2014/main" id="{66CDE600-D21F-BB44-9A30-6BDCB52F74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80766" y="2054842"/>
            <a:ext cx="845949" cy="3404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275CD3-8EE5-F64F-8451-5FE135DDDC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0622" y="3904976"/>
            <a:ext cx="533830" cy="259289"/>
          </a:xfrm>
          <a:prstGeom prst="rect">
            <a:avLst/>
          </a:prstGeom>
        </p:spPr>
      </p:pic>
      <p:sp>
        <p:nvSpPr>
          <p:cNvPr id="39" name="Скругленный прямоугольник 38">
            <a:extLst>
              <a:ext uri="{FF2B5EF4-FFF2-40B4-BE49-F238E27FC236}">
                <a16:creationId xmlns:a16="http://schemas.microsoft.com/office/drawing/2014/main" id="{A8FDC3D4-E82B-8D41-A876-A6A300864ACD}"/>
              </a:ext>
            </a:extLst>
          </p:cNvPr>
          <p:cNvSpPr/>
          <p:nvPr/>
        </p:nvSpPr>
        <p:spPr>
          <a:xfrm>
            <a:off x="8200600" y="3035466"/>
            <a:ext cx="3906137" cy="186577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dirty="0">
                <a:solidFill>
                  <a:prstClr val="white"/>
                </a:solidFill>
              </a:rPr>
              <a:t>1708_oooo.plus.png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DCCAC8-24D3-DB4E-81B7-46F4CE47F277}"/>
              </a:ext>
            </a:extLst>
          </p:cNvPr>
          <p:cNvSpPr txBox="1"/>
          <p:nvPr/>
        </p:nvSpPr>
        <p:spPr>
          <a:xfrm>
            <a:off x="9246098" y="3071587"/>
            <a:ext cx="28606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457200">
              <a:defRPr/>
            </a:pP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Доминик </a:t>
            </a:r>
            <a:r>
              <a:rPr lang="ru-RU" sz="2000" b="1" dirty="0" err="1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Торетто</a:t>
            </a:r>
            <a:r>
              <a:rPr lang="ru-RU" sz="2000" b="1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Роль: 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Главный по семьям </a:t>
            </a: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Опыт работы: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Fast &amp; Furious 1 - infinity </a:t>
            </a:r>
            <a:b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”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Семья – это главное</a:t>
            </a:r>
            <a: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”</a:t>
            </a:r>
            <a:endParaRPr lang="ru-RU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  <a:p>
            <a:pPr lvl="0">
              <a:defRPr/>
            </a:pPr>
            <a:r>
              <a:rPr lang="ru-RU" sz="1400" b="1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Контакты:</a:t>
            </a:r>
            <a:r>
              <a:rPr lang="ru-RU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 </a:t>
            </a:r>
            <a:br>
              <a:rPr lang="en-US" sz="1400" dirty="0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</a:br>
            <a:r>
              <a:rPr lang="en-US" sz="1400" dirty="0" err="1"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rPr>
              <a:t>torrentov@vishenka.ru</a:t>
            </a:r>
            <a:endParaRPr lang="en-US" sz="1400" dirty="0">
              <a:latin typeface="SB Sans Display" panose="020B0503040504020204" pitchFamily="34" charset="0"/>
              <a:ea typeface="Verdana" panose="020B060403050404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9F0AD1-A610-AC40-9360-7D654FF920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1552" y="3499950"/>
            <a:ext cx="1040400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42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>
            <a:extLst>
              <a:ext uri="{FF2B5EF4-FFF2-40B4-BE49-F238E27FC236}">
                <a16:creationId xmlns:a16="http://schemas.microsoft.com/office/drawing/2014/main" id="{FDEF5C9C-FD6B-4BC4-B8A7-71CF111A1C3F}"/>
              </a:ext>
            </a:extLst>
          </p:cNvPr>
          <p:cNvSpPr/>
          <p:nvPr/>
        </p:nvSpPr>
        <p:spPr>
          <a:xfrm>
            <a:off x="1132268" y="1478662"/>
            <a:ext cx="4141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Задачи проекта</a:t>
            </a:r>
          </a:p>
        </p:txBody>
      </p:sp>
      <p:sp>
        <p:nvSpPr>
          <p:cNvPr id="5" name="Rectangle 94">
            <a:extLst>
              <a:ext uri="{FF2B5EF4-FFF2-40B4-BE49-F238E27FC236}">
                <a16:creationId xmlns:a16="http://schemas.microsoft.com/office/drawing/2014/main" id="{FDEF5C9C-FD6B-4BC4-B8A7-71CF111A1C3F}"/>
              </a:ext>
            </a:extLst>
          </p:cNvPr>
          <p:cNvSpPr/>
          <p:nvPr/>
        </p:nvSpPr>
        <p:spPr>
          <a:xfrm>
            <a:off x="1095313" y="4869455"/>
            <a:ext cx="390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Unique Value Proposition (killer-feature)</a:t>
            </a:r>
            <a:endParaRPr lang="ru-RU" sz="24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26B8-7641-B847-AFDF-95C0B5013641}"/>
              </a:ext>
            </a:extLst>
          </p:cNvPr>
          <p:cNvSpPr txBox="1"/>
          <p:nvPr/>
        </p:nvSpPr>
        <p:spPr>
          <a:xfrm>
            <a:off x="687918" y="1471856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867A15-E434-A048-9DC3-4A41A1A20D90}"/>
              </a:ext>
            </a:extLst>
          </p:cNvPr>
          <p:cNvSpPr txBox="1"/>
          <p:nvPr/>
        </p:nvSpPr>
        <p:spPr>
          <a:xfrm>
            <a:off x="644637" y="209400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39412A-B289-CF47-86C0-2A4602F86108}"/>
              </a:ext>
            </a:extLst>
          </p:cNvPr>
          <p:cNvSpPr txBox="1"/>
          <p:nvPr/>
        </p:nvSpPr>
        <p:spPr>
          <a:xfrm>
            <a:off x="644637" y="2806100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35D44C-588E-8D4B-B6F1-0452D5910B1E}"/>
              </a:ext>
            </a:extLst>
          </p:cNvPr>
          <p:cNvSpPr txBox="1"/>
          <p:nvPr/>
        </p:nvSpPr>
        <p:spPr>
          <a:xfrm>
            <a:off x="627004" y="349161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0E71D6-3E4D-DD4E-934A-918F296A669F}"/>
              </a:ext>
            </a:extLst>
          </p:cNvPr>
          <p:cNvSpPr txBox="1"/>
          <p:nvPr/>
        </p:nvSpPr>
        <p:spPr>
          <a:xfrm>
            <a:off x="6323827" y="2155913"/>
            <a:ext cx="66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23A16D-030B-C74F-9EA5-090D89F020FC}"/>
              </a:ext>
            </a:extLst>
          </p:cNvPr>
          <p:cNvSpPr txBox="1"/>
          <p:nvPr/>
        </p:nvSpPr>
        <p:spPr>
          <a:xfrm>
            <a:off x="6323827" y="2779522"/>
            <a:ext cx="66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1F60B0-2749-3048-AF76-E86CE200E6D2}"/>
              </a:ext>
            </a:extLst>
          </p:cNvPr>
          <p:cNvSpPr txBox="1"/>
          <p:nvPr/>
        </p:nvSpPr>
        <p:spPr>
          <a:xfrm>
            <a:off x="6417745" y="3491615"/>
            <a:ext cx="56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10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A2B2E2-ABB9-C348-9000-6179CA613A92}"/>
              </a:ext>
            </a:extLst>
          </p:cNvPr>
          <p:cNvSpPr/>
          <p:nvPr/>
        </p:nvSpPr>
        <p:spPr>
          <a:xfrm>
            <a:off x="1132267" y="2100813"/>
            <a:ext cx="4753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Целевая аудитория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8E2CD31-53BD-C04A-8C96-0B1208FB8483}"/>
              </a:ext>
            </a:extLst>
          </p:cNvPr>
          <p:cNvSpPr/>
          <p:nvPr/>
        </p:nvSpPr>
        <p:spPr>
          <a:xfrm>
            <a:off x="1105601" y="3498423"/>
            <a:ext cx="4753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Концепция решения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489F7041-E3F8-2546-8886-1DA4662FC1C6}"/>
              </a:ext>
            </a:extLst>
          </p:cNvPr>
          <p:cNvSpPr/>
          <p:nvPr/>
        </p:nvSpPr>
        <p:spPr>
          <a:xfrm>
            <a:off x="1105601" y="4183940"/>
            <a:ext cx="5184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Карта клиентского пути (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CJM)</a:t>
            </a:r>
            <a:endParaRPr lang="ru-RU" sz="24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FFE6AB0-E8D2-ED43-AA76-A24B6AB665F9}"/>
              </a:ext>
            </a:extLst>
          </p:cNvPr>
          <p:cNvSpPr/>
          <p:nvPr/>
        </p:nvSpPr>
        <p:spPr>
          <a:xfrm>
            <a:off x="6967093" y="1485820"/>
            <a:ext cx="4882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Экономические показатели внедрения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12523" y="25739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В ближайшие 5 минут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6EC78C-31D3-164E-8BDF-1CDEB03D3354}"/>
              </a:ext>
            </a:extLst>
          </p:cNvPr>
          <p:cNvSpPr/>
          <p:nvPr/>
        </p:nvSpPr>
        <p:spPr>
          <a:xfrm>
            <a:off x="6967093" y="2796257"/>
            <a:ext cx="157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RoadMap</a:t>
            </a:r>
            <a:endParaRPr lang="ru-RU" sz="24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2C92FB-4EC2-D54B-B16B-3D57F4A7FFFB}"/>
              </a:ext>
            </a:extLst>
          </p:cNvPr>
          <p:cNvGrpSpPr/>
          <p:nvPr/>
        </p:nvGrpSpPr>
        <p:grpSpPr>
          <a:xfrm>
            <a:off x="10251255" y="6327941"/>
            <a:ext cx="1287029" cy="246221"/>
            <a:chOff x="9351307" y="6284139"/>
            <a:chExt cx="1287029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73EC3-B793-9644-A967-77977E309809}"/>
                </a:ext>
              </a:extLst>
            </p:cNvPr>
            <p:cNvSpPr txBox="1"/>
            <p:nvPr/>
          </p:nvSpPr>
          <p:spPr>
            <a:xfrm>
              <a:off x="9351307" y="6284139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4B8707B-27B6-5D40-8007-686126629229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Номер слайда 3">
            <a:extLst>
              <a:ext uri="{FF2B5EF4-FFF2-40B4-BE49-F238E27FC236}">
                <a16:creationId xmlns:a16="http://schemas.microsoft.com/office/drawing/2014/main" id="{5C96F2DD-AEA2-5446-8378-3EF523619206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C0A4E-28A4-4D4D-A0E1-20F1CF48FA3A}"/>
              </a:ext>
            </a:extLst>
          </p:cNvPr>
          <p:cNvSpPr txBox="1"/>
          <p:nvPr/>
        </p:nvSpPr>
        <p:spPr>
          <a:xfrm>
            <a:off x="635821" y="4862649"/>
            <a:ext cx="56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</a:t>
            </a:r>
            <a:r>
              <a:rPr lang="en-US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6</a:t>
            </a:r>
            <a:endParaRPr lang="ru-RU" sz="2400" dirty="0">
              <a:gradFill>
                <a:gsLst>
                  <a:gs pos="0">
                    <a:srgbClr val="9705FF"/>
                  </a:gs>
                  <a:gs pos="93000">
                    <a:srgbClr val="0098FF"/>
                  </a:gs>
                </a:gsLst>
                <a:lin ang="2100000" scaled="0"/>
              </a:gradFill>
              <a:latin typeface="SB Sans Display" panose="020B050304050402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46ACF5-AE99-8640-A7C1-3359CA2E250F}"/>
              </a:ext>
            </a:extLst>
          </p:cNvPr>
          <p:cNvSpPr txBox="1"/>
          <p:nvPr/>
        </p:nvSpPr>
        <p:spPr>
          <a:xfrm>
            <a:off x="627004" y="4177133"/>
            <a:ext cx="56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</a:t>
            </a:r>
            <a:r>
              <a:rPr lang="en-US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5</a:t>
            </a:r>
            <a:endParaRPr lang="ru-RU" sz="2400" dirty="0">
              <a:gradFill>
                <a:gsLst>
                  <a:gs pos="0">
                    <a:srgbClr val="9705FF"/>
                  </a:gs>
                  <a:gs pos="93000">
                    <a:srgbClr val="0098FF"/>
                  </a:gs>
                </a:gsLst>
                <a:lin ang="2100000" scaled="0"/>
              </a:gradFill>
              <a:latin typeface="SB Sans Display" panose="020B050304050402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F0A45C7-A60F-0F44-B9DE-8FE6B3E3A0C6}"/>
              </a:ext>
            </a:extLst>
          </p:cNvPr>
          <p:cNvSpPr/>
          <p:nvPr/>
        </p:nvSpPr>
        <p:spPr>
          <a:xfrm>
            <a:off x="1132267" y="2810648"/>
            <a:ext cx="4753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Проблематика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3692203C-71A3-EF41-B7FA-521096B65FDA}"/>
              </a:ext>
            </a:extLst>
          </p:cNvPr>
          <p:cNvSpPr/>
          <p:nvPr/>
        </p:nvSpPr>
        <p:spPr>
          <a:xfrm>
            <a:off x="6967093" y="4869455"/>
            <a:ext cx="1492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Команда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80499BD-8F00-6148-962D-8ACD4F6435E0}"/>
              </a:ext>
            </a:extLst>
          </p:cNvPr>
          <p:cNvSpPr/>
          <p:nvPr/>
        </p:nvSpPr>
        <p:spPr>
          <a:xfrm>
            <a:off x="6947824" y="2161820"/>
            <a:ext cx="3142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Стоимость решения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E13D58D-D2F9-3041-A160-D056C67939AF}"/>
              </a:ext>
            </a:extLst>
          </p:cNvPr>
          <p:cNvSpPr/>
          <p:nvPr/>
        </p:nvSpPr>
        <p:spPr>
          <a:xfrm>
            <a:off x="6983923" y="3496301"/>
            <a:ext cx="5100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Что использовали для аналитики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093AA37-1A17-4443-9C06-4389C19C74C2}"/>
              </a:ext>
            </a:extLst>
          </p:cNvPr>
          <p:cNvSpPr/>
          <p:nvPr/>
        </p:nvSpPr>
        <p:spPr>
          <a:xfrm>
            <a:off x="6947824" y="4170940"/>
            <a:ext cx="4963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Почему выбрали такое решение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5B4E7-5F80-FC48-A8BD-6F3221B34997}"/>
              </a:ext>
            </a:extLst>
          </p:cNvPr>
          <p:cNvSpPr txBox="1"/>
          <p:nvPr/>
        </p:nvSpPr>
        <p:spPr>
          <a:xfrm>
            <a:off x="6323827" y="1483226"/>
            <a:ext cx="66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</a:t>
            </a:r>
            <a:r>
              <a:rPr lang="en-US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7</a:t>
            </a:r>
            <a:endParaRPr lang="ru-RU" sz="2400" dirty="0">
              <a:gradFill>
                <a:gsLst>
                  <a:gs pos="0">
                    <a:srgbClr val="9705FF"/>
                  </a:gs>
                  <a:gs pos="93000">
                    <a:srgbClr val="0098FF"/>
                  </a:gs>
                </a:gsLst>
                <a:lin ang="2100000" scaled="0"/>
              </a:gradFill>
              <a:latin typeface="SB Sans Display" panose="020B050304050402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29302-D18A-0045-B6FE-06334F36F9D6}"/>
              </a:ext>
            </a:extLst>
          </p:cNvPr>
          <p:cNvSpPr txBox="1"/>
          <p:nvPr/>
        </p:nvSpPr>
        <p:spPr>
          <a:xfrm>
            <a:off x="6417745" y="4170940"/>
            <a:ext cx="56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1</a:t>
            </a:r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B9C7C3-8967-0349-9FF7-8F54319231B5}"/>
              </a:ext>
            </a:extLst>
          </p:cNvPr>
          <p:cNvSpPr txBox="1"/>
          <p:nvPr/>
        </p:nvSpPr>
        <p:spPr>
          <a:xfrm>
            <a:off x="6417743" y="4865851"/>
            <a:ext cx="56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409921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05323" y="25739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Задачи проекта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</a:t>
              </a:r>
              <a:r>
                <a:rPr lang="ru-RU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ECA0EE7-69B2-8F4B-AB2C-51F9FA15383D}"/>
              </a:ext>
            </a:extLst>
          </p:cNvPr>
          <p:cNvGrpSpPr/>
          <p:nvPr/>
        </p:nvGrpSpPr>
        <p:grpSpPr>
          <a:xfrm>
            <a:off x="6551074" y="1733605"/>
            <a:ext cx="540000" cy="540000"/>
            <a:chOff x="5131037" y="2242006"/>
            <a:chExt cx="192004" cy="192004"/>
          </a:xfrm>
        </p:grpSpPr>
        <p:sp>
          <p:nvSpPr>
            <p:cNvPr id="29" name="Рисунок 54">
              <a:extLst>
                <a:ext uri="{FF2B5EF4-FFF2-40B4-BE49-F238E27FC236}">
                  <a16:creationId xmlns:a16="http://schemas.microsoft.com/office/drawing/2014/main" id="{CEC5528D-EA6D-9042-B952-36371FC1EA20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Рисунок 54">
              <a:extLst>
                <a:ext uri="{FF2B5EF4-FFF2-40B4-BE49-F238E27FC236}">
                  <a16:creationId xmlns:a16="http://schemas.microsoft.com/office/drawing/2014/main" id="{D1B86EEB-EFEF-F64E-88F4-ADED97493C16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7648FB8-F5E6-C44E-AFFB-34360386FAAB}"/>
              </a:ext>
            </a:extLst>
          </p:cNvPr>
          <p:cNvGrpSpPr/>
          <p:nvPr/>
        </p:nvGrpSpPr>
        <p:grpSpPr>
          <a:xfrm>
            <a:off x="425728" y="3211207"/>
            <a:ext cx="540000" cy="540000"/>
            <a:chOff x="5131037" y="2242006"/>
            <a:chExt cx="192004" cy="192004"/>
          </a:xfrm>
        </p:grpSpPr>
        <p:sp>
          <p:nvSpPr>
            <p:cNvPr id="37" name="Рисунок 54">
              <a:extLst>
                <a:ext uri="{FF2B5EF4-FFF2-40B4-BE49-F238E27FC236}">
                  <a16:creationId xmlns:a16="http://schemas.microsoft.com/office/drawing/2014/main" id="{28E1A78B-2D9E-8C40-B256-ACE957062C1C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Рисунок 54">
              <a:extLst>
                <a:ext uri="{FF2B5EF4-FFF2-40B4-BE49-F238E27FC236}">
                  <a16:creationId xmlns:a16="http://schemas.microsoft.com/office/drawing/2014/main" id="{6E8CB4CB-1667-4941-9158-EE286F88FDDE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Google Shape;355;p37">
            <a:extLst>
              <a:ext uri="{FF2B5EF4-FFF2-40B4-BE49-F238E27FC236}">
                <a16:creationId xmlns:a16="http://schemas.microsoft.com/office/drawing/2014/main" id="{E63AF59C-B380-0F4C-B67C-E76BA27D5A9F}"/>
              </a:ext>
            </a:extLst>
          </p:cNvPr>
          <p:cNvSpPr txBox="1"/>
          <p:nvPr/>
        </p:nvSpPr>
        <p:spPr>
          <a:xfrm>
            <a:off x="1103428" y="1710297"/>
            <a:ext cx="4806484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Повышение финансовой грамотности</a:t>
            </a:r>
            <a:b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Клиентов пенсионного возраста</a:t>
            </a:r>
          </a:p>
        </p:txBody>
      </p:sp>
      <p:sp>
        <p:nvSpPr>
          <p:cNvPr id="42" name="Google Shape;355;p37">
            <a:extLst>
              <a:ext uri="{FF2B5EF4-FFF2-40B4-BE49-F238E27FC236}">
                <a16:creationId xmlns:a16="http://schemas.microsoft.com/office/drawing/2014/main" id="{16D69850-74E9-0C45-86C4-B215E55C60A2}"/>
              </a:ext>
            </a:extLst>
          </p:cNvPr>
          <p:cNvSpPr txBox="1"/>
          <p:nvPr/>
        </p:nvSpPr>
        <p:spPr>
          <a:xfrm>
            <a:off x="1103427" y="3158320"/>
            <a:ext cx="4312407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Увеличение клиентской базы на 2.5 млн человек</a:t>
            </a:r>
            <a:br>
              <a:rPr lang="ru-RU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За счет клиентов пенсионного возраста, а также их друзей и родственников</a:t>
            </a:r>
          </a:p>
        </p:txBody>
      </p:sp>
      <p:sp>
        <p:nvSpPr>
          <p:cNvPr id="44" name="Google Shape;355;p37">
            <a:extLst>
              <a:ext uri="{FF2B5EF4-FFF2-40B4-BE49-F238E27FC236}">
                <a16:creationId xmlns:a16="http://schemas.microsoft.com/office/drawing/2014/main" id="{69205367-E8F8-074E-B5C2-CE4ED1BD5FE2}"/>
              </a:ext>
            </a:extLst>
          </p:cNvPr>
          <p:cNvSpPr txBox="1"/>
          <p:nvPr/>
        </p:nvSpPr>
        <p:spPr>
          <a:xfrm>
            <a:off x="7228774" y="1713862"/>
            <a:ext cx="4312407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Увеличение доли рынка до 10</a:t>
            </a: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%</a:t>
            </a:r>
            <a:b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 сегменте клиентов пенсионного возраста</a:t>
            </a: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07F0596-F222-0B45-BBB8-6E0FB3F292DB}"/>
              </a:ext>
            </a:extLst>
          </p:cNvPr>
          <p:cNvGrpSpPr/>
          <p:nvPr/>
        </p:nvGrpSpPr>
        <p:grpSpPr>
          <a:xfrm>
            <a:off x="6551074" y="3211207"/>
            <a:ext cx="540000" cy="540000"/>
            <a:chOff x="5131037" y="2242006"/>
            <a:chExt cx="192004" cy="192004"/>
          </a:xfrm>
        </p:grpSpPr>
        <p:sp>
          <p:nvSpPr>
            <p:cNvPr id="46" name="Рисунок 54">
              <a:extLst>
                <a:ext uri="{FF2B5EF4-FFF2-40B4-BE49-F238E27FC236}">
                  <a16:creationId xmlns:a16="http://schemas.microsoft.com/office/drawing/2014/main" id="{AFF97CD1-3F2A-0D49-AB22-3A64EC5A310F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Рисунок 54">
              <a:extLst>
                <a:ext uri="{FF2B5EF4-FFF2-40B4-BE49-F238E27FC236}">
                  <a16:creationId xmlns:a16="http://schemas.microsoft.com/office/drawing/2014/main" id="{E0D074B3-510A-454E-8155-C9E2B9F0524E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Google Shape;355;p37">
            <a:extLst>
              <a:ext uri="{FF2B5EF4-FFF2-40B4-BE49-F238E27FC236}">
                <a16:creationId xmlns:a16="http://schemas.microsoft.com/office/drawing/2014/main" id="{4CECE64C-B061-1843-8FCC-3325DD7DC528}"/>
              </a:ext>
            </a:extLst>
          </p:cNvPr>
          <p:cNvSpPr txBox="1"/>
          <p:nvPr/>
        </p:nvSpPr>
        <p:spPr>
          <a:xfrm>
            <a:off x="7228774" y="3158320"/>
            <a:ext cx="4312407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Продвижение онлайн - сервисов</a:t>
            </a:r>
            <a:br>
              <a:rPr lang="ru-RU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Касающихся перевода пенсии в ВТБ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B20A261-CE57-5947-9285-D016BA19A5E2}"/>
              </a:ext>
            </a:extLst>
          </p:cNvPr>
          <p:cNvGrpSpPr/>
          <p:nvPr/>
        </p:nvGrpSpPr>
        <p:grpSpPr>
          <a:xfrm>
            <a:off x="425728" y="1710297"/>
            <a:ext cx="540000" cy="540000"/>
            <a:chOff x="5131037" y="2242006"/>
            <a:chExt cx="192004" cy="192004"/>
          </a:xfrm>
        </p:grpSpPr>
        <p:sp>
          <p:nvSpPr>
            <p:cNvPr id="56" name="Рисунок 54">
              <a:extLst>
                <a:ext uri="{FF2B5EF4-FFF2-40B4-BE49-F238E27FC236}">
                  <a16:creationId xmlns:a16="http://schemas.microsoft.com/office/drawing/2014/main" id="{96285BE4-E019-D34D-8AD7-7C80670E93D2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Рисунок 54">
              <a:extLst>
                <a:ext uri="{FF2B5EF4-FFF2-40B4-BE49-F238E27FC236}">
                  <a16:creationId xmlns:a16="http://schemas.microsoft.com/office/drawing/2014/main" id="{738602EC-8874-DE45-8135-BEE69D1E3133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797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10">
            <a:extLst>
              <a:ext uri="{FF2B5EF4-FFF2-40B4-BE49-F238E27FC236}">
                <a16:creationId xmlns:a16="http://schemas.microsoft.com/office/drawing/2014/main" id="{76D314EF-C151-FF4D-BE2F-D9FCB774E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276" y="257398"/>
            <a:ext cx="5040000" cy="5040000"/>
          </a:xfrm>
          <a:prstGeom prst="ellipse">
            <a:avLst/>
          </a:prstGeom>
          <a:solidFill>
            <a:srgbClr val="4A8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27000"/>
              </a:prstClr>
            </a:outerShdw>
          </a:effectLst>
        </p:spPr>
        <p:txBody>
          <a:bodyPr lIns="82124" tIns="41061" rIns="82124" bIns="41061" anchor="ctr"/>
          <a:lstStyle/>
          <a:p>
            <a:pPr algn="ctr" defTabSz="814388">
              <a:lnSpc>
                <a:spcPct val="90000"/>
              </a:lnSpc>
              <a:defRPr/>
            </a:pPr>
            <a:endParaRPr lang="en-US" sz="2400" dirty="0">
              <a:latin typeface="Arial" charset="0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05323" y="25739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Целевая аудитория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</a:t>
              </a:r>
              <a:r>
                <a:rPr lang="ru-RU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044023F-2023-0242-B704-1C5133C3F23D}"/>
              </a:ext>
            </a:extLst>
          </p:cNvPr>
          <p:cNvSpPr/>
          <p:nvPr/>
        </p:nvSpPr>
        <p:spPr>
          <a:xfrm>
            <a:off x="707105" y="1143551"/>
            <a:ext cx="61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kern="0" dirty="0">
                <a:gradFill>
                  <a:gsLst>
                    <a:gs pos="0">
                      <a:srgbClr val="0098FF"/>
                    </a:gs>
                    <a:gs pos="100000">
                      <a:srgbClr val="9705FF"/>
                    </a:gs>
                  </a:gsLst>
                  <a:lin ang="0" scaled="1"/>
                </a:gradFill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rPr>
              <a:t>Наш целевой клиент </a:t>
            </a:r>
            <a:r>
              <a:rPr lang="en-US" sz="2400" b="1" kern="0" dirty="0">
                <a:gradFill>
                  <a:gsLst>
                    <a:gs pos="0">
                      <a:srgbClr val="0098FF"/>
                    </a:gs>
                    <a:gs pos="100000">
                      <a:srgbClr val="9705FF"/>
                    </a:gs>
                  </a:gsLst>
                  <a:lin ang="0" scaled="1"/>
                </a:gradFill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rPr>
              <a:t>– </a:t>
            </a:r>
            <a:r>
              <a:rPr lang="ru-RU" sz="2400" b="1" kern="0" dirty="0">
                <a:gradFill>
                  <a:gsLst>
                    <a:gs pos="0">
                      <a:srgbClr val="0098FF"/>
                    </a:gs>
                    <a:gs pos="100000">
                      <a:srgbClr val="9705FF"/>
                    </a:gs>
                  </a:gsLst>
                  <a:lin ang="0" scaled="1"/>
                </a:gradFill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rPr>
              <a:t>это: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3575D1-42F6-9842-9053-5EAC1C304976}"/>
              </a:ext>
            </a:extLst>
          </p:cNvPr>
          <p:cNvSpPr txBox="1"/>
          <p:nvPr/>
        </p:nvSpPr>
        <p:spPr>
          <a:xfrm>
            <a:off x="707105" y="1451328"/>
            <a:ext cx="61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39B"/>
              </a:buClr>
              <a:buSzTx/>
              <a:buFont typeface="Системный шрифт, обычный"/>
              <a:buChar char="▸"/>
              <a:tabLst/>
              <a:defRPr/>
            </a:pPr>
            <a:r>
              <a:rPr lang="ru-RU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Клиенты пенсионного возраста</a:t>
            </a:r>
            <a:r>
              <a:rPr lang="en-US" sz="2000" baseline="30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*</a:t>
            </a:r>
            <a:endParaRPr lang="ru-RU" sz="20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39B"/>
              </a:buClr>
              <a:buSzTx/>
              <a:buFont typeface="Системный шрифт, обычный"/>
              <a:buChar char="▸"/>
              <a:tabLst/>
              <a:defRPr/>
            </a:pPr>
            <a:r>
              <a:rPr lang="ru-RU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Родственники</a:t>
            </a:r>
            <a:r>
              <a:rPr lang="en-US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клиентов пенсионного возраста (дети, внуки)</a:t>
            </a:r>
            <a:endParaRPr lang="en-US" sz="2000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0" name="Прямоугольник 80">
            <a:extLst>
              <a:ext uri="{FF2B5EF4-FFF2-40B4-BE49-F238E27FC236}">
                <a16:creationId xmlns:a16="http://schemas.microsoft.com/office/drawing/2014/main" id="{6B98FC98-2ECC-E845-87F4-40B51C0814F0}"/>
              </a:ext>
            </a:extLst>
          </p:cNvPr>
          <p:cNvSpPr/>
          <p:nvPr/>
        </p:nvSpPr>
        <p:spPr>
          <a:xfrm>
            <a:off x="707105" y="2497769"/>
            <a:ext cx="61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kern="0" dirty="0">
                <a:gradFill>
                  <a:gsLst>
                    <a:gs pos="0">
                      <a:srgbClr val="0098FF"/>
                    </a:gs>
                    <a:gs pos="100000">
                      <a:srgbClr val="9705FF"/>
                    </a:gs>
                  </a:gsLst>
                  <a:lin ang="0" scaled="1"/>
                </a:gradFill>
                <a:latin typeface="SB Sans Display" panose="020B0503040504020204" pitchFamily="34" charset="0"/>
                <a:ea typeface="Helvetica Neue"/>
                <a:cs typeface="SB Sans Display" panose="020B0503040504020204" pitchFamily="34" charset="0"/>
              </a:rPr>
              <a:t>Наши потенциальные клиенты это</a:t>
            </a:r>
            <a:r>
              <a:rPr kumimoji="0" lang="ru-RU" sz="2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6639F6-163B-FD4B-AD7F-6CC2C29724F5}"/>
              </a:ext>
            </a:extLst>
          </p:cNvPr>
          <p:cNvSpPr txBox="1"/>
          <p:nvPr/>
        </p:nvSpPr>
        <p:spPr>
          <a:xfrm>
            <a:off x="707105" y="2805546"/>
            <a:ext cx="61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Соседи клиентов пенсионного возраста</a:t>
            </a:r>
          </a:p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2000" dirty="0">
                <a:latin typeface="SB Sans Display" panose="020B0503040504020204" pitchFamily="34" charset="0"/>
                <a:cs typeface="SB Sans Display" panose="020B0503040504020204" pitchFamily="34" charset="0"/>
              </a:rPr>
              <a:t>Работники соц. служб, оказывающих услуги клиентам пенсионного возраста</a:t>
            </a:r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F7BA6C85-6B72-EA47-BDE2-8A83C6A52D31}"/>
              </a:ext>
            </a:extLst>
          </p:cNvPr>
          <p:cNvGrpSpPr/>
          <p:nvPr/>
        </p:nvGrpSpPr>
        <p:grpSpPr>
          <a:xfrm>
            <a:off x="7246304" y="1604000"/>
            <a:ext cx="3600000" cy="3600000"/>
            <a:chOff x="4204653" y="2801170"/>
            <a:chExt cx="2845079" cy="2845079"/>
          </a:xfrm>
        </p:grpSpPr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E0F56CF-671E-DF4D-AF9E-90D546CF0FFD}"/>
                </a:ext>
              </a:extLst>
            </p:cNvPr>
            <p:cNvGrpSpPr/>
            <p:nvPr/>
          </p:nvGrpSpPr>
          <p:grpSpPr>
            <a:xfrm>
              <a:off x="4204653" y="2801170"/>
              <a:ext cx="2845079" cy="2845079"/>
              <a:chOff x="1981200" y="1041400"/>
              <a:chExt cx="5181600" cy="5181600"/>
            </a:xfrm>
          </p:grpSpPr>
          <p:sp>
            <p:nvSpPr>
              <p:cNvPr id="66" name="Oval 9">
                <a:extLst>
                  <a:ext uri="{FF2B5EF4-FFF2-40B4-BE49-F238E27FC236}">
                    <a16:creationId xmlns:a16="http://schemas.microsoft.com/office/drawing/2014/main" id="{B431B2AC-31C6-584B-B88E-FE6B08F82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041400"/>
                <a:ext cx="5181600" cy="5181600"/>
              </a:xfrm>
              <a:prstGeom prst="ellipse">
                <a:avLst/>
              </a:prstGeom>
              <a:solidFill>
                <a:srgbClr val="BE63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  <p:sp>
            <p:nvSpPr>
              <p:cNvPr id="64" name="Oval 10">
                <a:extLst>
                  <a:ext uri="{FF2B5EF4-FFF2-40B4-BE49-F238E27FC236}">
                    <a16:creationId xmlns:a16="http://schemas.microsoft.com/office/drawing/2014/main" id="{5B3E070D-9336-B442-8A49-F1AF21F19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20" y="2528866"/>
                <a:ext cx="3627120" cy="3627120"/>
              </a:xfrm>
              <a:prstGeom prst="ellipse">
                <a:avLst/>
              </a:prstGeom>
              <a:solidFill>
                <a:srgbClr val="07376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</p:grp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BFAB480F-4350-C942-9A3D-4A7038FDCBF2}"/>
                </a:ext>
              </a:extLst>
            </p:cNvPr>
            <p:cNvSpPr/>
            <p:nvPr/>
          </p:nvSpPr>
          <p:spPr>
            <a:xfrm>
              <a:off x="4715216" y="4803611"/>
              <a:ext cx="1374789" cy="316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B Sans Display" panose="020B0503040504020204" pitchFamily="34" charset="0"/>
                  <a:ea typeface="Segoe UI Light" charset="0"/>
                  <a:cs typeface="SB Sans Display" panose="020B0503040504020204" pitchFamily="34" charset="0"/>
                </a:rPr>
                <a:t>Пенсионеры</a:t>
              </a: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0C90EB67-910C-714B-AFC0-FBD9B4E5C879}"/>
                </a:ext>
              </a:extLst>
            </p:cNvPr>
            <p:cNvSpPr/>
            <p:nvPr/>
          </p:nvSpPr>
          <p:spPr>
            <a:xfrm>
              <a:off x="5124624" y="3367117"/>
              <a:ext cx="1529851" cy="316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B Sans Display" panose="020B0503040504020204" pitchFamily="34" charset="0"/>
                  <a:ea typeface="Segoe UI Light" charset="0"/>
                  <a:cs typeface="SB Sans Display" panose="020B0503040504020204" pitchFamily="34" charset="0"/>
                </a:rPr>
                <a:t>Родственники</a:t>
              </a:r>
            </a:p>
          </p:txBody>
        </p:sp>
      </p:grpSp>
      <p:pic>
        <p:nvPicPr>
          <p:cNvPr id="16" name="Рисунок 15" descr="Пользователи">
            <a:extLst>
              <a:ext uri="{FF2B5EF4-FFF2-40B4-BE49-F238E27FC236}">
                <a16:creationId xmlns:a16="http://schemas.microsoft.com/office/drawing/2014/main" id="{7FC5851A-7358-864D-9B69-A7DDCCCB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6981" y="1629400"/>
            <a:ext cx="922590" cy="922590"/>
          </a:xfrm>
          <a:prstGeom prst="rect">
            <a:avLst/>
          </a:prstGeom>
        </p:spPr>
      </p:pic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F64917C-3A7A-C743-B866-AD1B42F2C7A9}"/>
              </a:ext>
            </a:extLst>
          </p:cNvPr>
          <p:cNvSpPr/>
          <p:nvPr/>
        </p:nvSpPr>
        <p:spPr>
          <a:xfrm>
            <a:off x="8606068" y="1198614"/>
            <a:ext cx="1078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Соседи</a:t>
            </a:r>
          </a:p>
        </p:txBody>
      </p:sp>
      <p:pic>
        <p:nvPicPr>
          <p:cNvPr id="18" name="Рисунок 17" descr="Школьник">
            <a:extLst>
              <a:ext uri="{FF2B5EF4-FFF2-40B4-BE49-F238E27FC236}">
                <a16:creationId xmlns:a16="http://schemas.microsoft.com/office/drawing/2014/main" id="{F7936561-20A4-A24C-AF76-C230E2ECA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009" y="1425078"/>
            <a:ext cx="892833" cy="892833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F4664CDA-732E-2947-9BA0-9F962BF2E425}"/>
              </a:ext>
            </a:extLst>
          </p:cNvPr>
          <p:cNvSpPr/>
          <p:nvPr/>
        </p:nvSpPr>
        <p:spPr>
          <a:xfrm>
            <a:off x="10755535" y="2138988"/>
            <a:ext cx="11124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Соц. </a:t>
            </a:r>
            <a:br>
              <a:rPr lang="en-US" sz="20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</a:br>
            <a:r>
              <a:rPr lang="ru-RU" sz="2000" dirty="0">
                <a:solidFill>
                  <a:schemeClr val="bg1"/>
                </a:solidFill>
                <a:latin typeface="SB Sans Display" panose="020B0503040504020204" pitchFamily="34" charset="0"/>
                <a:ea typeface="Segoe UI Light" charset="0"/>
                <a:cs typeface="SB Sans Display" panose="020B0503040504020204" pitchFamily="34" charset="0"/>
              </a:rPr>
              <a:t>службы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Display" panose="020B0503040504020204" pitchFamily="34" charset="0"/>
              <a:ea typeface="Segoe UI Light" charset="0"/>
              <a:cs typeface="SB Sans Display" panose="020B0503040504020204" pitchFamily="34" charset="0"/>
            </a:endParaRPr>
          </a:p>
        </p:txBody>
      </p:sp>
      <p:cxnSp>
        <p:nvCxnSpPr>
          <p:cNvPr id="83" name="Straight Connector 91">
            <a:extLst>
              <a:ext uri="{FF2B5EF4-FFF2-40B4-BE49-F238E27FC236}">
                <a16:creationId xmlns:a16="http://schemas.microsoft.com/office/drawing/2014/main" id="{B64F0C22-ED83-C04C-8B4C-E8822365414D}"/>
              </a:ext>
            </a:extLst>
          </p:cNvPr>
          <p:cNvCxnSpPr>
            <a:cxnSpLocks/>
          </p:cNvCxnSpPr>
          <p:nvPr/>
        </p:nvCxnSpPr>
        <p:spPr>
          <a:xfrm>
            <a:off x="653716" y="5528129"/>
            <a:ext cx="62045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F6A3E0A-2F38-D740-B85B-3E02026B18D7}"/>
              </a:ext>
            </a:extLst>
          </p:cNvPr>
          <p:cNvSpPr/>
          <p:nvPr/>
        </p:nvSpPr>
        <p:spPr>
          <a:xfrm>
            <a:off x="653715" y="5634253"/>
            <a:ext cx="64956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1000" b="1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*</a:t>
            </a:r>
            <a:r>
              <a:rPr lang="ru-RU" sz="1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Клиент пенсионного возраста – это клиент, удовлетворяющий следующим условиям:</a:t>
            </a:r>
          </a:p>
          <a:p>
            <a:pPr>
              <a:spcAft>
                <a:spcPts val="2400"/>
              </a:spcAft>
              <a:defRPr/>
            </a:pPr>
            <a:endParaRPr lang="ru-RU" sz="10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19073-84E8-B040-B7DB-57EEB9932D20}"/>
              </a:ext>
            </a:extLst>
          </p:cNvPr>
          <p:cNvSpPr txBox="1"/>
          <p:nvPr/>
        </p:nvSpPr>
        <p:spPr>
          <a:xfrm>
            <a:off x="653715" y="5805129"/>
            <a:ext cx="61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Наступление возраста получения пенсионных выплат</a:t>
            </a:r>
          </a:p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Является гражданским пенсионером (пенсия платится не Министерством Обороны РФ)</a:t>
            </a:r>
          </a:p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Имеет родственников или находится в контакте с работниками соц. служб</a:t>
            </a:r>
          </a:p>
          <a:p>
            <a:pPr marL="285750" indent="-285750" algn="just">
              <a:buClr>
                <a:srgbClr val="04A39B"/>
              </a:buClr>
              <a:buFont typeface="Системный шрифт, обычный"/>
              <a:buChar char="▸"/>
              <a:defRPr/>
            </a:pPr>
            <a:r>
              <a:rPr lang="ru-RU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 населенном пункте проживания клиента имеется стабильное покрытие сети Интернет</a:t>
            </a:r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3CCB2E5-2104-174C-83A9-93D9E4ED5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964" y="3268107"/>
            <a:ext cx="928332" cy="92833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7F96A19-85F9-6246-82D6-68EB252AC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9966" y="372387"/>
            <a:ext cx="928332" cy="9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96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05323" y="25739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Проблематика 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</a:t>
              </a:r>
              <a:r>
                <a:rPr lang="ru-RU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5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4E100A0-5392-2142-9B39-440938A6C966}"/>
              </a:ext>
            </a:extLst>
          </p:cNvPr>
          <p:cNvGrpSpPr/>
          <p:nvPr/>
        </p:nvGrpSpPr>
        <p:grpSpPr>
          <a:xfrm>
            <a:off x="425723" y="1710294"/>
            <a:ext cx="540000" cy="539999"/>
            <a:chOff x="5131035" y="2242009"/>
            <a:chExt cx="192004" cy="192004"/>
          </a:xfrm>
        </p:grpSpPr>
        <p:sp>
          <p:nvSpPr>
            <p:cNvPr id="25" name="Рисунок 54">
              <a:extLst>
                <a:ext uri="{FF2B5EF4-FFF2-40B4-BE49-F238E27FC236}">
                  <a16:creationId xmlns:a16="http://schemas.microsoft.com/office/drawing/2014/main" id="{ACA5ABAD-9585-D844-A6C0-0A63F25EEBAD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Рисунок 54">
              <a:extLst>
                <a:ext uri="{FF2B5EF4-FFF2-40B4-BE49-F238E27FC236}">
                  <a16:creationId xmlns:a16="http://schemas.microsoft.com/office/drawing/2014/main" id="{5282C571-6B4F-654D-96E6-E27A8D5819B1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Google Shape;355;p37">
            <a:extLst>
              <a:ext uri="{FF2B5EF4-FFF2-40B4-BE49-F238E27FC236}">
                <a16:creationId xmlns:a16="http://schemas.microsoft.com/office/drawing/2014/main" id="{89AD6998-31E5-4341-9E9C-3A3A9ED2AA03}"/>
              </a:ext>
            </a:extLst>
          </p:cNvPr>
          <p:cNvSpPr txBox="1"/>
          <p:nvPr/>
        </p:nvSpPr>
        <p:spPr>
          <a:xfrm>
            <a:off x="1062058" y="1672786"/>
            <a:ext cx="481840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Отсутствие информационной грамотности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BDD1C5A-743D-3745-958B-E0CBCE80AE93}"/>
              </a:ext>
            </a:extLst>
          </p:cNvPr>
          <p:cNvGrpSpPr/>
          <p:nvPr/>
        </p:nvGrpSpPr>
        <p:grpSpPr>
          <a:xfrm>
            <a:off x="425728" y="2973040"/>
            <a:ext cx="540000" cy="540000"/>
            <a:chOff x="5131037" y="2242006"/>
            <a:chExt cx="192004" cy="192004"/>
          </a:xfrm>
        </p:grpSpPr>
        <p:sp>
          <p:nvSpPr>
            <p:cNvPr id="39" name="Рисунок 54">
              <a:extLst>
                <a:ext uri="{FF2B5EF4-FFF2-40B4-BE49-F238E27FC236}">
                  <a16:creationId xmlns:a16="http://schemas.microsoft.com/office/drawing/2014/main" id="{6530A34B-AE88-E149-B797-CCDB3773A91E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Рисунок 54">
              <a:extLst>
                <a:ext uri="{FF2B5EF4-FFF2-40B4-BE49-F238E27FC236}">
                  <a16:creationId xmlns:a16="http://schemas.microsoft.com/office/drawing/2014/main" id="{63D56032-A953-CA46-BC76-9F6E8B8AD241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Google Shape;355;p37">
            <a:extLst>
              <a:ext uri="{FF2B5EF4-FFF2-40B4-BE49-F238E27FC236}">
                <a16:creationId xmlns:a16="http://schemas.microsoft.com/office/drawing/2014/main" id="{41EC5916-DC8D-3C40-A91E-CCAF0373DEDC}"/>
              </a:ext>
            </a:extLst>
          </p:cNvPr>
          <p:cNvSpPr txBox="1"/>
          <p:nvPr/>
        </p:nvSpPr>
        <p:spPr>
          <a:xfrm>
            <a:off x="1103428" y="2935541"/>
            <a:ext cx="481840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Отсутствие финансовой грамотности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6F8114E-4EE8-8840-83D8-EBF4C4E0068D}"/>
              </a:ext>
            </a:extLst>
          </p:cNvPr>
          <p:cNvGrpSpPr/>
          <p:nvPr/>
        </p:nvGrpSpPr>
        <p:grpSpPr>
          <a:xfrm>
            <a:off x="425728" y="4235783"/>
            <a:ext cx="540000" cy="540000"/>
            <a:chOff x="5131037" y="2242006"/>
            <a:chExt cx="192004" cy="192004"/>
          </a:xfrm>
        </p:grpSpPr>
        <p:sp>
          <p:nvSpPr>
            <p:cNvPr id="51" name="Рисунок 54">
              <a:extLst>
                <a:ext uri="{FF2B5EF4-FFF2-40B4-BE49-F238E27FC236}">
                  <a16:creationId xmlns:a16="http://schemas.microsoft.com/office/drawing/2014/main" id="{D6CC0869-4F67-B64C-9B8D-445888810B47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Рисунок 54">
              <a:extLst>
                <a:ext uri="{FF2B5EF4-FFF2-40B4-BE49-F238E27FC236}">
                  <a16:creationId xmlns:a16="http://schemas.microsoft.com/office/drawing/2014/main" id="{86BB2EEE-5217-7545-8556-C988381A39DD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Google Shape;355;p37">
            <a:extLst>
              <a:ext uri="{FF2B5EF4-FFF2-40B4-BE49-F238E27FC236}">
                <a16:creationId xmlns:a16="http://schemas.microsoft.com/office/drawing/2014/main" id="{7B9F0EB3-6ED4-F545-AD06-F5E14AD91F70}"/>
              </a:ext>
            </a:extLst>
          </p:cNvPr>
          <p:cNvSpPr txBox="1"/>
          <p:nvPr/>
        </p:nvSpPr>
        <p:spPr>
          <a:xfrm>
            <a:off x="1103428" y="4198284"/>
            <a:ext cx="481840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Отсутствие информации о новых цифровых услугах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499768F7-8FD8-CF47-B91A-A3A7A3686838}"/>
              </a:ext>
            </a:extLst>
          </p:cNvPr>
          <p:cNvGrpSpPr/>
          <p:nvPr/>
        </p:nvGrpSpPr>
        <p:grpSpPr>
          <a:xfrm>
            <a:off x="6270173" y="1710297"/>
            <a:ext cx="540000" cy="540000"/>
            <a:chOff x="5131037" y="2242006"/>
            <a:chExt cx="192004" cy="192004"/>
          </a:xfrm>
        </p:grpSpPr>
        <p:sp>
          <p:nvSpPr>
            <p:cNvPr id="58" name="Рисунок 54">
              <a:extLst>
                <a:ext uri="{FF2B5EF4-FFF2-40B4-BE49-F238E27FC236}">
                  <a16:creationId xmlns:a16="http://schemas.microsoft.com/office/drawing/2014/main" id="{682963D7-37E4-7248-A8D2-42364BAD657C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Рисунок 54">
              <a:extLst>
                <a:ext uri="{FF2B5EF4-FFF2-40B4-BE49-F238E27FC236}">
                  <a16:creationId xmlns:a16="http://schemas.microsoft.com/office/drawing/2014/main" id="{9FCB2308-DDCB-FE4A-BB86-4967EEE66277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Google Shape;355;p37">
            <a:extLst>
              <a:ext uri="{FF2B5EF4-FFF2-40B4-BE49-F238E27FC236}">
                <a16:creationId xmlns:a16="http://schemas.microsoft.com/office/drawing/2014/main" id="{4C0C7909-8201-8742-9847-7645EA17BAD2}"/>
              </a:ext>
            </a:extLst>
          </p:cNvPr>
          <p:cNvSpPr txBox="1"/>
          <p:nvPr/>
        </p:nvSpPr>
        <p:spPr>
          <a:xfrm>
            <a:off x="7033670" y="1749452"/>
            <a:ext cx="481840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Консерватизм в жизни</a:t>
            </a: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323A5431-36DC-5749-9898-CE0557B30DA1}"/>
              </a:ext>
            </a:extLst>
          </p:cNvPr>
          <p:cNvGrpSpPr/>
          <p:nvPr/>
        </p:nvGrpSpPr>
        <p:grpSpPr>
          <a:xfrm>
            <a:off x="6270173" y="2950652"/>
            <a:ext cx="540000" cy="540000"/>
            <a:chOff x="5131037" y="2242006"/>
            <a:chExt cx="192004" cy="192004"/>
          </a:xfrm>
        </p:grpSpPr>
        <p:sp>
          <p:nvSpPr>
            <p:cNvPr id="62" name="Рисунок 54">
              <a:extLst>
                <a:ext uri="{FF2B5EF4-FFF2-40B4-BE49-F238E27FC236}">
                  <a16:creationId xmlns:a16="http://schemas.microsoft.com/office/drawing/2014/main" id="{317520BB-89DF-B341-8C34-8346F34BBF61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Рисунок 54">
              <a:extLst>
                <a:ext uri="{FF2B5EF4-FFF2-40B4-BE49-F238E27FC236}">
                  <a16:creationId xmlns:a16="http://schemas.microsoft.com/office/drawing/2014/main" id="{38C692E2-CDE0-1742-9246-8CF73BB5B329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Google Shape;355;p37">
            <a:extLst>
              <a:ext uri="{FF2B5EF4-FFF2-40B4-BE49-F238E27FC236}">
                <a16:creationId xmlns:a16="http://schemas.microsoft.com/office/drawing/2014/main" id="{85DB331F-72FC-DB47-AFF8-F545EA59D566}"/>
              </a:ext>
            </a:extLst>
          </p:cNvPr>
          <p:cNvSpPr txBox="1"/>
          <p:nvPr/>
        </p:nvSpPr>
        <p:spPr>
          <a:xfrm>
            <a:off x="7033670" y="2989819"/>
            <a:ext cx="481840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Недоверие к банкам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5A8EE484-22D6-C24E-80EF-9DF1A52A57BC}"/>
              </a:ext>
            </a:extLst>
          </p:cNvPr>
          <p:cNvGrpSpPr/>
          <p:nvPr/>
        </p:nvGrpSpPr>
        <p:grpSpPr>
          <a:xfrm>
            <a:off x="6270173" y="4235783"/>
            <a:ext cx="540000" cy="540000"/>
            <a:chOff x="5131037" y="2242006"/>
            <a:chExt cx="192004" cy="192004"/>
          </a:xfrm>
        </p:grpSpPr>
        <p:sp>
          <p:nvSpPr>
            <p:cNvPr id="66" name="Рисунок 54">
              <a:extLst>
                <a:ext uri="{FF2B5EF4-FFF2-40B4-BE49-F238E27FC236}">
                  <a16:creationId xmlns:a16="http://schemas.microsoft.com/office/drawing/2014/main" id="{4A7F190D-ECC1-194D-975E-6D8951EFB77A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Рисунок 54">
              <a:extLst>
                <a:ext uri="{FF2B5EF4-FFF2-40B4-BE49-F238E27FC236}">
                  <a16:creationId xmlns:a16="http://schemas.microsoft.com/office/drawing/2014/main" id="{BD884A2E-276B-264D-B9E4-9E608098B6BC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8" name="Google Shape;355;p37">
            <a:extLst>
              <a:ext uri="{FF2B5EF4-FFF2-40B4-BE49-F238E27FC236}">
                <a16:creationId xmlns:a16="http://schemas.microsoft.com/office/drawing/2014/main" id="{16A15A82-4595-3F4A-81A4-F56BCEE8EC64}"/>
              </a:ext>
            </a:extLst>
          </p:cNvPr>
          <p:cNvSpPr txBox="1"/>
          <p:nvPr/>
        </p:nvSpPr>
        <p:spPr>
          <a:xfrm>
            <a:off x="7033671" y="4280219"/>
            <a:ext cx="481840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Боязнь всего нового</a:t>
            </a:r>
          </a:p>
        </p:txBody>
      </p:sp>
      <p:sp>
        <p:nvSpPr>
          <p:cNvPr id="69" name="Google Shape;355;p37">
            <a:extLst>
              <a:ext uri="{FF2B5EF4-FFF2-40B4-BE49-F238E27FC236}">
                <a16:creationId xmlns:a16="http://schemas.microsoft.com/office/drawing/2014/main" id="{4FC1F388-EACB-E643-B5E4-B49D4C258275}"/>
              </a:ext>
            </a:extLst>
          </p:cNvPr>
          <p:cNvSpPr txBox="1"/>
          <p:nvPr/>
        </p:nvSpPr>
        <p:spPr>
          <a:xfrm>
            <a:off x="305323" y="862179"/>
            <a:ext cx="858830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Клиенты пенсионного возраста испытывают следующие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41820154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479519" y="283838"/>
            <a:ext cx="11232961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Концепция решения </a:t>
            </a: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”</a:t>
            </a: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ВТБ Семья</a:t>
            </a: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”</a:t>
            </a:r>
            <a:endParaRPr lang="ru-RU" sz="36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6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93898ABB-C884-584F-B274-B59725FD3E44}"/>
              </a:ext>
            </a:extLst>
          </p:cNvPr>
          <p:cNvGrpSpPr/>
          <p:nvPr/>
        </p:nvGrpSpPr>
        <p:grpSpPr>
          <a:xfrm>
            <a:off x="5484835" y="2306580"/>
            <a:ext cx="192004" cy="192004"/>
            <a:chOff x="5131037" y="2242006"/>
            <a:chExt cx="192004" cy="192004"/>
          </a:xfrm>
        </p:grpSpPr>
        <p:sp>
          <p:nvSpPr>
            <p:cNvPr id="49" name="Рисунок 54">
              <a:extLst>
                <a:ext uri="{FF2B5EF4-FFF2-40B4-BE49-F238E27FC236}">
                  <a16:creationId xmlns:a16="http://schemas.microsoft.com/office/drawing/2014/main" id="{6B4B8ECD-56FE-E340-BAEF-631DAE84C4F8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Рисунок 54">
              <a:extLst>
                <a:ext uri="{FF2B5EF4-FFF2-40B4-BE49-F238E27FC236}">
                  <a16:creationId xmlns:a16="http://schemas.microsoft.com/office/drawing/2014/main" id="{B6735D36-F5DA-2646-8669-AC08708C8237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E0BB324E-754A-C948-8BA4-7950EA94B2F8}"/>
              </a:ext>
            </a:extLst>
          </p:cNvPr>
          <p:cNvSpPr txBox="1">
            <a:spLocks/>
          </p:cNvSpPr>
          <p:nvPr/>
        </p:nvSpPr>
        <p:spPr>
          <a:xfrm>
            <a:off x="576356" y="928986"/>
            <a:ext cx="955904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Разработка комбинированной программы лояльности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D30B44-9C31-8C4C-A0EE-D7CE7B0F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5" y="1082030"/>
            <a:ext cx="5697978" cy="5418665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A2FF4D3-2ADB-7144-BD2A-F6A8BBFD20A3}"/>
              </a:ext>
            </a:extLst>
          </p:cNvPr>
          <p:cNvGrpSpPr/>
          <p:nvPr/>
        </p:nvGrpSpPr>
        <p:grpSpPr>
          <a:xfrm>
            <a:off x="5484835" y="1749589"/>
            <a:ext cx="192004" cy="192004"/>
            <a:chOff x="5131037" y="2242006"/>
            <a:chExt cx="192004" cy="192004"/>
          </a:xfrm>
        </p:grpSpPr>
        <p:sp>
          <p:nvSpPr>
            <p:cNvPr id="15" name="Рисунок 54">
              <a:extLst>
                <a:ext uri="{FF2B5EF4-FFF2-40B4-BE49-F238E27FC236}">
                  <a16:creationId xmlns:a16="http://schemas.microsoft.com/office/drawing/2014/main" id="{7F0E560E-9F9C-6E45-8348-DD944D66003C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Рисунок 54">
              <a:extLst>
                <a:ext uri="{FF2B5EF4-FFF2-40B4-BE49-F238E27FC236}">
                  <a16:creationId xmlns:a16="http://schemas.microsoft.com/office/drawing/2014/main" id="{8A8DDED4-ADDE-4742-96F6-6E2E053A8A9A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AED50BF-51AC-6F4D-A494-3BDB20E84A3E}"/>
              </a:ext>
            </a:extLst>
          </p:cNvPr>
          <p:cNvSpPr txBox="1">
            <a:spLocks/>
          </p:cNvSpPr>
          <p:nvPr/>
        </p:nvSpPr>
        <p:spPr>
          <a:xfrm>
            <a:off x="5847899" y="1745492"/>
            <a:ext cx="53660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Объединение клиентов в семейные группы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43C93076-CCB0-7C44-B812-E28756566AFF}"/>
              </a:ext>
            </a:extLst>
          </p:cNvPr>
          <p:cNvSpPr txBox="1">
            <a:spLocks/>
          </p:cNvSpPr>
          <p:nvPr/>
        </p:nvSpPr>
        <p:spPr>
          <a:xfrm>
            <a:off x="5847892" y="4855514"/>
            <a:ext cx="606816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Специальные бонусные категории для семейных групп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BD2EC55-D861-3E42-B6FD-03404852D6FF}"/>
              </a:ext>
            </a:extLst>
          </p:cNvPr>
          <p:cNvGrpSpPr/>
          <p:nvPr/>
        </p:nvGrpSpPr>
        <p:grpSpPr>
          <a:xfrm>
            <a:off x="5484835" y="2863571"/>
            <a:ext cx="192004" cy="192004"/>
            <a:chOff x="5131037" y="2242006"/>
            <a:chExt cx="192004" cy="192004"/>
          </a:xfrm>
        </p:grpSpPr>
        <p:sp>
          <p:nvSpPr>
            <p:cNvPr id="23" name="Рисунок 54">
              <a:extLst>
                <a:ext uri="{FF2B5EF4-FFF2-40B4-BE49-F238E27FC236}">
                  <a16:creationId xmlns:a16="http://schemas.microsoft.com/office/drawing/2014/main" id="{19BBB4CA-22D4-A74C-9D48-6C92DD7B7FF0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Рисунок 54">
              <a:extLst>
                <a:ext uri="{FF2B5EF4-FFF2-40B4-BE49-F238E27FC236}">
                  <a16:creationId xmlns:a16="http://schemas.microsoft.com/office/drawing/2014/main" id="{F9A30DA8-7DE0-1549-B733-89252547C50C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C4B38DDB-4B02-A84F-A47C-E63657E17EA3}"/>
              </a:ext>
            </a:extLst>
          </p:cNvPr>
          <p:cNvSpPr txBox="1">
            <a:spLocks/>
          </p:cNvSpPr>
          <p:nvPr/>
        </p:nvSpPr>
        <p:spPr>
          <a:xfrm>
            <a:off x="5847893" y="3583648"/>
            <a:ext cx="586458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Получение привилегий путем выполнения индивидуальных заданий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27FA214-4471-C542-8C01-89C0BDC37028}"/>
              </a:ext>
            </a:extLst>
          </p:cNvPr>
          <p:cNvGrpSpPr/>
          <p:nvPr/>
        </p:nvGrpSpPr>
        <p:grpSpPr>
          <a:xfrm>
            <a:off x="5484835" y="3583648"/>
            <a:ext cx="192004" cy="192004"/>
            <a:chOff x="5131037" y="2242006"/>
            <a:chExt cx="192004" cy="192004"/>
          </a:xfrm>
        </p:grpSpPr>
        <p:sp>
          <p:nvSpPr>
            <p:cNvPr id="28" name="Рисунок 54">
              <a:extLst>
                <a:ext uri="{FF2B5EF4-FFF2-40B4-BE49-F238E27FC236}">
                  <a16:creationId xmlns:a16="http://schemas.microsoft.com/office/drawing/2014/main" id="{77340F2C-8C71-0746-B8DE-48EEB829AA98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Рисунок 54">
              <a:extLst>
                <a:ext uri="{FF2B5EF4-FFF2-40B4-BE49-F238E27FC236}">
                  <a16:creationId xmlns:a16="http://schemas.microsoft.com/office/drawing/2014/main" id="{50ED3767-7023-D848-A119-883DE5C1925A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7F71AF09-49A5-EA4F-A552-70322302D14C}"/>
              </a:ext>
            </a:extLst>
          </p:cNvPr>
          <p:cNvSpPr txBox="1">
            <a:spLocks/>
          </p:cNvSpPr>
          <p:nvPr/>
        </p:nvSpPr>
        <p:spPr>
          <a:xfrm>
            <a:off x="5847893" y="4275041"/>
            <a:ext cx="586458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Возможность делиться бонусами внутри семьи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F13DBA3-0497-9F44-929A-847820DDC7AD}"/>
              </a:ext>
            </a:extLst>
          </p:cNvPr>
          <p:cNvGrpSpPr/>
          <p:nvPr/>
        </p:nvGrpSpPr>
        <p:grpSpPr>
          <a:xfrm>
            <a:off x="5488047" y="4303725"/>
            <a:ext cx="192004" cy="192004"/>
            <a:chOff x="5131037" y="2242006"/>
            <a:chExt cx="192004" cy="192004"/>
          </a:xfrm>
        </p:grpSpPr>
        <p:sp>
          <p:nvSpPr>
            <p:cNvPr id="37" name="Рисунок 54">
              <a:extLst>
                <a:ext uri="{FF2B5EF4-FFF2-40B4-BE49-F238E27FC236}">
                  <a16:creationId xmlns:a16="http://schemas.microsoft.com/office/drawing/2014/main" id="{F60BFB06-86B2-5644-92DD-9FB31FA8E2D5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Рисунок 54">
              <a:extLst>
                <a:ext uri="{FF2B5EF4-FFF2-40B4-BE49-F238E27FC236}">
                  <a16:creationId xmlns:a16="http://schemas.microsoft.com/office/drawing/2014/main" id="{16B0B53A-1362-0049-A7F5-E9EE0C469250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itle 2">
            <a:extLst>
              <a:ext uri="{FF2B5EF4-FFF2-40B4-BE49-F238E27FC236}">
                <a16:creationId xmlns:a16="http://schemas.microsoft.com/office/drawing/2014/main" id="{AA5745BD-0A5E-C944-8013-2EBDAA8EAD3C}"/>
              </a:ext>
            </a:extLst>
          </p:cNvPr>
          <p:cNvSpPr txBox="1">
            <a:spLocks/>
          </p:cNvSpPr>
          <p:nvPr/>
        </p:nvSpPr>
        <p:spPr>
          <a:xfrm>
            <a:off x="5847894" y="2863571"/>
            <a:ext cx="606817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Увеличение финансовой грамотности через других участников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7735A58-A140-C142-8BEE-ADFBD43FF426}"/>
              </a:ext>
            </a:extLst>
          </p:cNvPr>
          <p:cNvGrpSpPr/>
          <p:nvPr/>
        </p:nvGrpSpPr>
        <p:grpSpPr>
          <a:xfrm>
            <a:off x="5489925" y="4860716"/>
            <a:ext cx="192004" cy="192004"/>
            <a:chOff x="5131037" y="2242006"/>
            <a:chExt cx="192004" cy="192004"/>
          </a:xfrm>
        </p:grpSpPr>
        <p:sp>
          <p:nvSpPr>
            <p:cNvPr id="41" name="Рисунок 54">
              <a:extLst>
                <a:ext uri="{FF2B5EF4-FFF2-40B4-BE49-F238E27FC236}">
                  <a16:creationId xmlns:a16="http://schemas.microsoft.com/office/drawing/2014/main" id="{01292C8C-D90E-974D-96E5-DD3B2D4E00F6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Рисунок 54">
              <a:extLst>
                <a:ext uri="{FF2B5EF4-FFF2-40B4-BE49-F238E27FC236}">
                  <a16:creationId xmlns:a16="http://schemas.microsoft.com/office/drawing/2014/main" id="{474E45AE-0459-6E43-9BD9-3CB93A4440A3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346DB991-2708-D14F-8D22-5F85CC6DCB22}"/>
              </a:ext>
            </a:extLst>
          </p:cNvPr>
          <p:cNvSpPr txBox="1">
            <a:spLocks/>
          </p:cNvSpPr>
          <p:nvPr/>
        </p:nvSpPr>
        <p:spPr>
          <a:xfrm>
            <a:off x="5847892" y="2283098"/>
            <a:ext cx="593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Привлечение новых клиентов из членов семьи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62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9-05 01-54-03-625.mp4" descr="bandicam 2021-09-05 01-54-03-625.mp4">
            <a:hlinkClick r:id="" action="ppaction://media"/>
            <a:extLst>
              <a:ext uri="{FF2B5EF4-FFF2-40B4-BE49-F238E27FC236}">
                <a16:creationId xmlns:a16="http://schemas.microsoft.com/office/drawing/2014/main" id="{EDE224A5-1D02-8440-8360-B2513506F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B52A1DCA-8C95-3348-886F-6CE5E220ED2C}"/>
              </a:ext>
            </a:extLst>
          </p:cNvPr>
          <p:cNvSpPr/>
          <p:nvPr/>
        </p:nvSpPr>
        <p:spPr>
          <a:xfrm>
            <a:off x="1165180" y="5375662"/>
            <a:ext cx="2080800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634578" y="272408"/>
            <a:ext cx="7412142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Карта клиентского пути </a:t>
            </a: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(CJM)</a:t>
            </a:r>
            <a:endParaRPr lang="ru-RU" sz="36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C403B-3FD8-204D-AFF3-ABDFDEE49A20}"/>
              </a:ext>
            </a:extLst>
          </p:cNvPr>
          <p:cNvSpPr txBox="1"/>
          <p:nvPr/>
        </p:nvSpPr>
        <p:spPr>
          <a:xfrm>
            <a:off x="634578" y="1208966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3" name="Rectangle 94">
            <a:extLst>
              <a:ext uri="{FF2B5EF4-FFF2-40B4-BE49-F238E27FC236}">
                <a16:creationId xmlns:a16="http://schemas.microsoft.com/office/drawing/2014/main" id="{E23EF2D0-85B6-4D42-85AA-D9EC80C121F4}"/>
              </a:ext>
            </a:extLst>
          </p:cNvPr>
          <p:cNvSpPr/>
          <p:nvPr/>
        </p:nvSpPr>
        <p:spPr>
          <a:xfrm>
            <a:off x="1139845" y="1208966"/>
            <a:ext cx="4141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Объединяйтесь в группу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9BC63-0036-EB43-B40A-97C52762174D}"/>
              </a:ext>
            </a:extLst>
          </p:cNvPr>
          <p:cNvSpPr txBox="1"/>
          <p:nvPr/>
        </p:nvSpPr>
        <p:spPr>
          <a:xfrm>
            <a:off x="591297" y="2002408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5" name="Rectangle 94">
            <a:extLst>
              <a:ext uri="{FF2B5EF4-FFF2-40B4-BE49-F238E27FC236}">
                <a16:creationId xmlns:a16="http://schemas.microsoft.com/office/drawing/2014/main" id="{ED2A817D-C117-4A48-9908-58458A4B66F1}"/>
              </a:ext>
            </a:extLst>
          </p:cNvPr>
          <p:cNvSpPr/>
          <p:nvPr/>
        </p:nvSpPr>
        <p:spPr>
          <a:xfrm>
            <a:off x="1139845" y="2009031"/>
            <a:ext cx="4141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Проходите задания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959C0CD4-7C8F-7949-AD67-369152D3994D}"/>
              </a:ext>
            </a:extLst>
          </p:cNvPr>
          <p:cNvSpPr/>
          <p:nvPr/>
        </p:nvSpPr>
        <p:spPr>
          <a:xfrm>
            <a:off x="1165182" y="2711117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4">
            <a:extLst>
              <a:ext uri="{FF2B5EF4-FFF2-40B4-BE49-F238E27FC236}">
                <a16:creationId xmlns:a16="http://schemas.microsoft.com/office/drawing/2014/main" id="{1777A360-2FA2-3943-9BE4-BF16EE7ED4A5}"/>
              </a:ext>
            </a:extLst>
          </p:cNvPr>
          <p:cNvSpPr/>
          <p:nvPr/>
        </p:nvSpPr>
        <p:spPr>
          <a:xfrm>
            <a:off x="1165183" y="2704494"/>
            <a:ext cx="2079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Перевести пенсию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участника группы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на ВТБ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740A1-9603-124D-9CD0-51AD69E0E819}"/>
              </a:ext>
            </a:extLst>
          </p:cNvPr>
          <p:cNvSpPr txBox="1"/>
          <p:nvPr/>
        </p:nvSpPr>
        <p:spPr>
          <a:xfrm>
            <a:off x="634578" y="4808040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9" name="Rectangle 94">
            <a:extLst>
              <a:ext uri="{FF2B5EF4-FFF2-40B4-BE49-F238E27FC236}">
                <a16:creationId xmlns:a16="http://schemas.microsoft.com/office/drawing/2014/main" id="{87580F09-1FAF-C540-A2C7-24C07C1970C6}"/>
              </a:ext>
            </a:extLst>
          </p:cNvPr>
          <p:cNvSpPr/>
          <p:nvPr/>
        </p:nvSpPr>
        <p:spPr>
          <a:xfrm>
            <a:off x="1183126" y="4789362"/>
            <a:ext cx="4141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Получите бонусы на всех!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0E37ABB-9533-FA4C-9BA6-B7DB4EB5D0B9}"/>
              </a:ext>
            </a:extLst>
          </p:cNvPr>
          <p:cNvSpPr/>
          <p:nvPr/>
        </p:nvSpPr>
        <p:spPr>
          <a:xfrm>
            <a:off x="3413654" y="2713224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94">
            <a:extLst>
              <a:ext uri="{FF2B5EF4-FFF2-40B4-BE49-F238E27FC236}">
                <a16:creationId xmlns:a16="http://schemas.microsoft.com/office/drawing/2014/main" id="{EA76F6CB-4589-6147-ABD7-59ACC0395F68}"/>
              </a:ext>
            </a:extLst>
          </p:cNvPr>
          <p:cNvSpPr/>
          <p:nvPr/>
        </p:nvSpPr>
        <p:spPr>
          <a:xfrm>
            <a:off x="3413652" y="2719709"/>
            <a:ext cx="2079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Приведите 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третьего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участника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267B4990-7C8A-7A42-9B13-1C6C0406EF25}"/>
              </a:ext>
            </a:extLst>
          </p:cNvPr>
          <p:cNvSpPr/>
          <p:nvPr/>
        </p:nvSpPr>
        <p:spPr>
          <a:xfrm>
            <a:off x="1165181" y="3719772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B9E0F708-BBE6-724A-94E1-9461FC3F964F}"/>
              </a:ext>
            </a:extLst>
          </p:cNvPr>
          <p:cNvSpPr/>
          <p:nvPr/>
        </p:nvSpPr>
        <p:spPr>
          <a:xfrm>
            <a:off x="3413653" y="3719772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id="{78E442E0-ED50-2F48-B45E-A79B0211BE75}"/>
              </a:ext>
            </a:extLst>
          </p:cNvPr>
          <p:cNvSpPr/>
          <p:nvPr/>
        </p:nvSpPr>
        <p:spPr>
          <a:xfrm>
            <a:off x="1165180" y="3819402"/>
            <a:ext cx="2079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Оплатить по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QR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коду</a:t>
            </a:r>
          </a:p>
        </p:txBody>
      </p:sp>
      <p:sp>
        <p:nvSpPr>
          <p:cNvPr id="26" name="Rectangle 94">
            <a:extLst>
              <a:ext uri="{FF2B5EF4-FFF2-40B4-BE49-F238E27FC236}">
                <a16:creationId xmlns:a16="http://schemas.microsoft.com/office/drawing/2014/main" id="{BC890167-989E-E84B-B087-81A7643D995A}"/>
              </a:ext>
            </a:extLst>
          </p:cNvPr>
          <p:cNvSpPr/>
          <p:nvPr/>
        </p:nvSpPr>
        <p:spPr>
          <a:xfrm>
            <a:off x="3413652" y="3974586"/>
            <a:ext cx="2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Получить </a:t>
            </a:r>
            <a:r>
              <a:rPr lang="ru-RU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кэшбек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7" name="Rectangle 94">
            <a:extLst>
              <a:ext uri="{FF2B5EF4-FFF2-40B4-BE49-F238E27FC236}">
                <a16:creationId xmlns:a16="http://schemas.microsoft.com/office/drawing/2014/main" id="{FD143A38-40CC-ED4A-8442-5E0043567427}"/>
              </a:ext>
            </a:extLst>
          </p:cNvPr>
          <p:cNvSpPr/>
          <p:nvPr/>
        </p:nvSpPr>
        <p:spPr>
          <a:xfrm>
            <a:off x="1276414" y="5392847"/>
            <a:ext cx="1846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Переводи без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комиссии между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членами группы</a:t>
            </a:r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7157553E-3327-A745-91EF-8B9E456C84D8}"/>
              </a:ext>
            </a:extLst>
          </p:cNvPr>
          <p:cNvSpPr/>
          <p:nvPr/>
        </p:nvSpPr>
        <p:spPr>
          <a:xfrm>
            <a:off x="3413653" y="5368593"/>
            <a:ext cx="2079831" cy="848182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94">
            <a:extLst>
              <a:ext uri="{FF2B5EF4-FFF2-40B4-BE49-F238E27FC236}">
                <a16:creationId xmlns:a16="http://schemas.microsoft.com/office/drawing/2014/main" id="{C3613067-9138-804A-856E-9D6E7119950F}"/>
              </a:ext>
            </a:extLst>
          </p:cNvPr>
          <p:cNvSpPr/>
          <p:nvPr/>
        </p:nvSpPr>
        <p:spPr>
          <a:xfrm>
            <a:off x="3445807" y="5507365"/>
            <a:ext cx="2015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Делись</a:t>
            </a:r>
            <a:b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бонусами</a:t>
            </a:r>
          </a:p>
        </p:txBody>
      </p:sp>
    </p:spTree>
    <p:extLst>
      <p:ext uri="{BB962C8B-B14F-4D97-AF65-F5344CB8AC3E}">
        <p14:creationId xmlns:p14="http://schemas.microsoft.com/office/powerpoint/2010/main" val="1117540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F747EA-564D-3B43-A946-3B07AC83EBCE}"/>
              </a:ext>
            </a:extLst>
          </p:cNvPr>
          <p:cNvSpPr/>
          <p:nvPr/>
        </p:nvSpPr>
        <p:spPr>
          <a:xfrm>
            <a:off x="634578" y="272408"/>
            <a:ext cx="7412142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Карта клиентского пути </a:t>
            </a: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(CJM)</a:t>
            </a:r>
            <a:endParaRPr lang="ru-RU" sz="36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D2B7E69-6F74-6940-B6E6-19F565D395BC}"/>
              </a:ext>
            </a:extLst>
          </p:cNvPr>
          <p:cNvSpPr txBox="1">
            <a:spLocks/>
          </p:cNvSpPr>
          <p:nvPr/>
        </p:nvSpPr>
        <p:spPr>
          <a:xfrm>
            <a:off x="730682" y="877189"/>
            <a:ext cx="46299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>
                <a:solidFill>
                  <a:schemeClr val="tx2"/>
                </a:solidFill>
                <a:cs typeface="SB Sans Text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Специальные групповые акции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BF4D82-E0E3-D444-81D2-CA69C0D7259A}"/>
              </a:ext>
            </a:extLst>
          </p:cNvPr>
          <p:cNvSpPr/>
          <p:nvPr/>
        </p:nvSpPr>
        <p:spPr>
          <a:xfrm>
            <a:off x="730682" y="1342723"/>
            <a:ext cx="2052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14 – 25 лет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08D28FB-7C55-5B42-ADCC-8906115A369F}"/>
              </a:ext>
            </a:extLst>
          </p:cNvPr>
          <p:cNvSpPr/>
          <p:nvPr/>
        </p:nvSpPr>
        <p:spPr>
          <a:xfrm>
            <a:off x="4340649" y="1342723"/>
            <a:ext cx="2010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25 - 50 лет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1411C9-7740-4540-A1B1-96E180969ECF}"/>
              </a:ext>
            </a:extLst>
          </p:cNvPr>
          <p:cNvSpPr/>
          <p:nvPr/>
        </p:nvSpPr>
        <p:spPr>
          <a:xfrm>
            <a:off x="8046719" y="1342723"/>
            <a:ext cx="1585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800" dirty="0">
                <a:gradFill>
                  <a:gsLst>
                    <a:gs pos="0">
                      <a:srgbClr val="9705FF"/>
                    </a:gs>
                    <a:gs pos="93000">
                      <a:srgbClr val="0098FF"/>
                    </a:gs>
                  </a:gsLst>
                  <a:lin ang="2100000" scaled="0"/>
                </a:gradFill>
                <a:latin typeface="SB Sans Display" panose="020B0503040504020204" pitchFamily="34" charset="0"/>
                <a:ea typeface="Verdana" panose="020B0604030504040204" pitchFamily="34" charset="0"/>
              </a:rPr>
              <a:t>50 + лет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9B73B27-63E0-2B4F-945C-E2AD64F9BB13}"/>
              </a:ext>
            </a:extLst>
          </p:cNvPr>
          <p:cNvGrpSpPr/>
          <p:nvPr/>
        </p:nvGrpSpPr>
        <p:grpSpPr>
          <a:xfrm>
            <a:off x="837203" y="1965909"/>
            <a:ext cx="540000" cy="539999"/>
            <a:chOff x="5131035" y="2242009"/>
            <a:chExt cx="192004" cy="192004"/>
          </a:xfrm>
        </p:grpSpPr>
        <p:sp>
          <p:nvSpPr>
            <p:cNvPr id="18" name="Рисунок 54">
              <a:extLst>
                <a:ext uri="{FF2B5EF4-FFF2-40B4-BE49-F238E27FC236}">
                  <a16:creationId xmlns:a16="http://schemas.microsoft.com/office/drawing/2014/main" id="{A9112068-B498-984D-BC9A-C371509CAE4D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Рисунок 54">
              <a:extLst>
                <a:ext uri="{FF2B5EF4-FFF2-40B4-BE49-F238E27FC236}">
                  <a16:creationId xmlns:a16="http://schemas.microsoft.com/office/drawing/2014/main" id="{87A443EA-5C6A-FF41-AA23-D0F818F20C35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35FD81C-1F86-2542-B0C3-98D51E4CCCD5}"/>
              </a:ext>
            </a:extLst>
          </p:cNvPr>
          <p:cNvGrpSpPr/>
          <p:nvPr/>
        </p:nvGrpSpPr>
        <p:grpSpPr>
          <a:xfrm>
            <a:off x="837209" y="3261309"/>
            <a:ext cx="540000" cy="539999"/>
            <a:chOff x="5131035" y="2242009"/>
            <a:chExt cx="192004" cy="192004"/>
          </a:xfrm>
        </p:grpSpPr>
        <p:sp>
          <p:nvSpPr>
            <p:cNvPr id="21" name="Рисунок 54">
              <a:extLst>
                <a:ext uri="{FF2B5EF4-FFF2-40B4-BE49-F238E27FC236}">
                  <a16:creationId xmlns:a16="http://schemas.microsoft.com/office/drawing/2014/main" id="{1A13FCE0-49FB-904D-BA6D-AB038C5D9914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Рисунок 54">
              <a:extLst>
                <a:ext uri="{FF2B5EF4-FFF2-40B4-BE49-F238E27FC236}">
                  <a16:creationId xmlns:a16="http://schemas.microsoft.com/office/drawing/2014/main" id="{BF45C6A8-C7ED-1942-833C-9348C50F2F87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Rectangle 94">
            <a:extLst>
              <a:ext uri="{FF2B5EF4-FFF2-40B4-BE49-F238E27FC236}">
                <a16:creationId xmlns:a16="http://schemas.microsoft.com/office/drawing/2014/main" id="{410FB61C-C0C4-404A-9B50-2E7CEE635050}"/>
              </a:ext>
            </a:extLst>
          </p:cNvPr>
          <p:cNvSpPr/>
          <p:nvPr/>
        </p:nvSpPr>
        <p:spPr>
          <a:xfrm>
            <a:off x="1387739" y="1931556"/>
            <a:ext cx="4141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Промокоды</a:t>
            </a:r>
            <a:b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на онлайн игры</a:t>
            </a: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id="{BB1CE078-4DE7-D64B-8254-C80ACE89CB69}"/>
              </a:ext>
            </a:extLst>
          </p:cNvPr>
          <p:cNvSpPr/>
          <p:nvPr/>
        </p:nvSpPr>
        <p:spPr>
          <a:xfrm>
            <a:off x="1387739" y="3261301"/>
            <a:ext cx="2189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Баллы на обеды</a:t>
            </a:r>
            <a:b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фуд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-кортах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5CFB428-F2D1-8944-BE2D-2A2DCD56C2A8}"/>
              </a:ext>
            </a:extLst>
          </p:cNvPr>
          <p:cNvGrpSpPr/>
          <p:nvPr/>
        </p:nvGrpSpPr>
        <p:grpSpPr>
          <a:xfrm>
            <a:off x="4351184" y="1961035"/>
            <a:ext cx="540000" cy="539999"/>
            <a:chOff x="5131035" y="2242009"/>
            <a:chExt cx="192004" cy="192004"/>
          </a:xfrm>
        </p:grpSpPr>
        <p:sp>
          <p:nvSpPr>
            <p:cNvPr id="27" name="Рисунок 54">
              <a:extLst>
                <a:ext uri="{FF2B5EF4-FFF2-40B4-BE49-F238E27FC236}">
                  <a16:creationId xmlns:a16="http://schemas.microsoft.com/office/drawing/2014/main" id="{56E580ED-53FD-1D4C-9314-C926103A6415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Рисунок 54">
              <a:extLst>
                <a:ext uri="{FF2B5EF4-FFF2-40B4-BE49-F238E27FC236}">
                  <a16:creationId xmlns:a16="http://schemas.microsoft.com/office/drawing/2014/main" id="{3DE82642-E3D7-3841-BBA1-03874AFC1235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 94">
            <a:extLst>
              <a:ext uri="{FF2B5EF4-FFF2-40B4-BE49-F238E27FC236}">
                <a16:creationId xmlns:a16="http://schemas.microsoft.com/office/drawing/2014/main" id="{EC708E96-6D39-C64E-88B6-CE683613164E}"/>
              </a:ext>
            </a:extLst>
          </p:cNvPr>
          <p:cNvSpPr/>
          <p:nvPr/>
        </p:nvSpPr>
        <p:spPr>
          <a:xfrm>
            <a:off x="5027003" y="1936835"/>
            <a:ext cx="2548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Отсутствие комиссии за сделки на бирже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04C807F-8C2D-0848-B85D-F8ADB81DA4AF}"/>
              </a:ext>
            </a:extLst>
          </p:cNvPr>
          <p:cNvGrpSpPr/>
          <p:nvPr/>
        </p:nvGrpSpPr>
        <p:grpSpPr>
          <a:xfrm>
            <a:off x="4340649" y="3263865"/>
            <a:ext cx="540000" cy="539999"/>
            <a:chOff x="5131035" y="2242009"/>
            <a:chExt cx="192004" cy="192004"/>
          </a:xfrm>
        </p:grpSpPr>
        <p:sp>
          <p:nvSpPr>
            <p:cNvPr id="31" name="Рисунок 54">
              <a:extLst>
                <a:ext uri="{FF2B5EF4-FFF2-40B4-BE49-F238E27FC236}">
                  <a16:creationId xmlns:a16="http://schemas.microsoft.com/office/drawing/2014/main" id="{9441EDC7-DC19-D34E-A1A3-45E07711C23B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Рисунок 54">
              <a:extLst>
                <a:ext uri="{FF2B5EF4-FFF2-40B4-BE49-F238E27FC236}">
                  <a16:creationId xmlns:a16="http://schemas.microsoft.com/office/drawing/2014/main" id="{8FB64066-CC76-984E-84E5-3485E5A91086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Rectangle 94">
            <a:extLst>
              <a:ext uri="{FF2B5EF4-FFF2-40B4-BE49-F238E27FC236}">
                <a16:creationId xmlns:a16="http://schemas.microsoft.com/office/drawing/2014/main" id="{F0DC635A-65BA-2249-A1A3-CF2B5392C60E}"/>
              </a:ext>
            </a:extLst>
          </p:cNvPr>
          <p:cNvSpPr/>
          <p:nvPr/>
        </p:nvSpPr>
        <p:spPr>
          <a:xfrm>
            <a:off x="5018354" y="3261301"/>
            <a:ext cx="2548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Повышенный</a:t>
            </a:r>
            <a:b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кэшбек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МАГНИТ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9A152F4-AE00-D64E-8B01-6C803AE9BDA6}"/>
              </a:ext>
            </a:extLst>
          </p:cNvPr>
          <p:cNvGrpSpPr/>
          <p:nvPr/>
        </p:nvGrpSpPr>
        <p:grpSpPr>
          <a:xfrm>
            <a:off x="8046719" y="1966218"/>
            <a:ext cx="540000" cy="539999"/>
            <a:chOff x="5131035" y="2242009"/>
            <a:chExt cx="192004" cy="192004"/>
          </a:xfrm>
        </p:grpSpPr>
        <p:sp>
          <p:nvSpPr>
            <p:cNvPr id="39" name="Рисунок 54">
              <a:extLst>
                <a:ext uri="{FF2B5EF4-FFF2-40B4-BE49-F238E27FC236}">
                  <a16:creationId xmlns:a16="http://schemas.microsoft.com/office/drawing/2014/main" id="{9C31F54F-9172-2443-AB30-92917A02C085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Рисунок 54">
              <a:extLst>
                <a:ext uri="{FF2B5EF4-FFF2-40B4-BE49-F238E27FC236}">
                  <a16:creationId xmlns:a16="http://schemas.microsoft.com/office/drawing/2014/main" id="{A4E32A4D-1B01-5748-A5FA-D32883C26AA6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Rectangle 94">
            <a:extLst>
              <a:ext uri="{FF2B5EF4-FFF2-40B4-BE49-F238E27FC236}">
                <a16:creationId xmlns:a16="http://schemas.microsoft.com/office/drawing/2014/main" id="{FD7F7185-B6D5-E249-9A7F-0D4427605B1C}"/>
              </a:ext>
            </a:extLst>
          </p:cNvPr>
          <p:cNvSpPr/>
          <p:nvPr/>
        </p:nvSpPr>
        <p:spPr>
          <a:xfrm>
            <a:off x="8722538" y="1936835"/>
            <a:ext cx="281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Увеличенный </a:t>
            </a:r>
            <a:r>
              <a:rPr lang="ru-RU" dirty="0" err="1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кэшбек</a:t>
            </a:r>
            <a:b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на ЖКХ и аптеки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0F8639D-3633-9A4D-BBD3-35761961CF9F}"/>
              </a:ext>
            </a:extLst>
          </p:cNvPr>
          <p:cNvGrpSpPr/>
          <p:nvPr/>
        </p:nvGrpSpPr>
        <p:grpSpPr>
          <a:xfrm>
            <a:off x="8051352" y="3257976"/>
            <a:ext cx="540000" cy="539999"/>
            <a:chOff x="5131035" y="2242009"/>
            <a:chExt cx="192004" cy="192004"/>
          </a:xfrm>
        </p:grpSpPr>
        <p:sp>
          <p:nvSpPr>
            <p:cNvPr id="44" name="Рисунок 54">
              <a:extLst>
                <a:ext uri="{FF2B5EF4-FFF2-40B4-BE49-F238E27FC236}">
                  <a16:creationId xmlns:a16="http://schemas.microsoft.com/office/drawing/2014/main" id="{7259C134-29F3-4447-9CFD-C4537B595446}"/>
                </a:ext>
              </a:extLst>
            </p:cNvPr>
            <p:cNvSpPr/>
            <p:nvPr/>
          </p:nvSpPr>
          <p:spPr>
            <a:xfrm>
              <a:off x="5179998" y="2302775"/>
              <a:ext cx="97826" cy="73634"/>
            </a:xfrm>
            <a:custGeom>
              <a:avLst/>
              <a:gdLst>
                <a:gd name="connsiteX0" fmla="*/ 83042 w 97826"/>
                <a:gd name="connsiteY0" fmla="*/ 0 h 73634"/>
                <a:gd name="connsiteX1" fmla="*/ 36577 w 97826"/>
                <a:gd name="connsiteY1" fmla="*/ 47329 h 73634"/>
                <a:gd name="connsiteX2" fmla="*/ 12768 w 97826"/>
                <a:gd name="connsiteY2" fmla="*/ 23424 h 73634"/>
                <a:gd name="connsiteX3" fmla="*/ 0 w 97826"/>
                <a:gd name="connsiteY3" fmla="*/ 36193 h 73634"/>
                <a:gd name="connsiteX4" fmla="*/ 37537 w 97826"/>
                <a:gd name="connsiteY4" fmla="*/ 73634 h 73634"/>
                <a:gd name="connsiteX5" fmla="*/ 97827 w 97826"/>
                <a:gd name="connsiteY5" fmla="*/ 15169 h 7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26" h="73634">
                  <a:moveTo>
                    <a:pt x="83042" y="0"/>
                  </a:moveTo>
                  <a:lnTo>
                    <a:pt x="36577" y="47329"/>
                  </a:lnTo>
                  <a:lnTo>
                    <a:pt x="12768" y="23424"/>
                  </a:lnTo>
                  <a:lnTo>
                    <a:pt x="0" y="36193"/>
                  </a:lnTo>
                  <a:lnTo>
                    <a:pt x="37537" y="73634"/>
                  </a:lnTo>
                  <a:lnTo>
                    <a:pt x="97827" y="15169"/>
                  </a:ln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Рисунок 54">
              <a:extLst>
                <a:ext uri="{FF2B5EF4-FFF2-40B4-BE49-F238E27FC236}">
                  <a16:creationId xmlns:a16="http://schemas.microsoft.com/office/drawing/2014/main" id="{41C57606-8E35-9C4C-83F4-CE9156052D05}"/>
                </a:ext>
              </a:extLst>
            </p:cNvPr>
            <p:cNvSpPr/>
            <p:nvPr/>
          </p:nvSpPr>
          <p:spPr>
            <a:xfrm>
              <a:off x="5131037" y="2242006"/>
              <a:ext cx="192004" cy="192004"/>
            </a:xfrm>
            <a:custGeom>
              <a:avLst/>
              <a:gdLst>
                <a:gd name="connsiteX0" fmla="*/ 96002 w 192004"/>
                <a:gd name="connsiteY0" fmla="*/ 0 h 192004"/>
                <a:gd name="connsiteX1" fmla="*/ 0 w 192004"/>
                <a:gd name="connsiteY1" fmla="*/ 96002 h 192004"/>
                <a:gd name="connsiteX2" fmla="*/ 96002 w 192004"/>
                <a:gd name="connsiteY2" fmla="*/ 192005 h 192004"/>
                <a:gd name="connsiteX3" fmla="*/ 192005 w 192004"/>
                <a:gd name="connsiteY3" fmla="*/ 96002 h 192004"/>
                <a:gd name="connsiteX4" fmla="*/ 96002 w 192004"/>
                <a:gd name="connsiteY4" fmla="*/ 0 h 192004"/>
                <a:gd name="connsiteX5" fmla="*/ 96002 w 192004"/>
                <a:gd name="connsiteY5" fmla="*/ 174628 h 192004"/>
                <a:gd name="connsiteX6" fmla="*/ 17376 w 192004"/>
                <a:gd name="connsiteY6" fmla="*/ 96002 h 192004"/>
                <a:gd name="connsiteX7" fmla="*/ 96002 w 192004"/>
                <a:gd name="connsiteY7" fmla="*/ 17376 h 192004"/>
                <a:gd name="connsiteX8" fmla="*/ 174628 w 192004"/>
                <a:gd name="connsiteY8" fmla="*/ 96002 h 192004"/>
                <a:gd name="connsiteX9" fmla="*/ 96002 w 192004"/>
                <a:gd name="connsiteY9" fmla="*/ 174628 h 19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004" h="192004">
                  <a:moveTo>
                    <a:pt x="96002" y="0"/>
                  </a:moveTo>
                  <a:cubicBezTo>
                    <a:pt x="42982" y="0"/>
                    <a:pt x="0" y="42982"/>
                    <a:pt x="0" y="96002"/>
                  </a:cubicBezTo>
                  <a:cubicBezTo>
                    <a:pt x="0" y="149023"/>
                    <a:pt x="42982" y="192005"/>
                    <a:pt x="96002" y="192005"/>
                  </a:cubicBezTo>
                  <a:cubicBezTo>
                    <a:pt x="149023" y="192005"/>
                    <a:pt x="192005" y="149023"/>
                    <a:pt x="192005" y="96002"/>
                  </a:cubicBezTo>
                  <a:cubicBezTo>
                    <a:pt x="192005" y="42982"/>
                    <a:pt x="149023" y="0"/>
                    <a:pt x="96002" y="0"/>
                  </a:cubicBezTo>
                  <a:close/>
                  <a:moveTo>
                    <a:pt x="96002" y="174628"/>
                  </a:moveTo>
                  <a:cubicBezTo>
                    <a:pt x="52578" y="174628"/>
                    <a:pt x="17376" y="139426"/>
                    <a:pt x="17376" y="96002"/>
                  </a:cubicBezTo>
                  <a:cubicBezTo>
                    <a:pt x="17376" y="52578"/>
                    <a:pt x="52578" y="17376"/>
                    <a:pt x="96002" y="17376"/>
                  </a:cubicBezTo>
                  <a:cubicBezTo>
                    <a:pt x="139404" y="17429"/>
                    <a:pt x="174575" y="52600"/>
                    <a:pt x="174628" y="96002"/>
                  </a:cubicBezTo>
                  <a:cubicBezTo>
                    <a:pt x="174628" y="139427"/>
                    <a:pt x="139427" y="174628"/>
                    <a:pt x="96002" y="174628"/>
                  </a:cubicBezTo>
                  <a:close/>
                </a:path>
              </a:pathLst>
            </a:custGeom>
            <a:gradFill>
              <a:gsLst>
                <a:gs pos="0">
                  <a:srgbClr val="9705FF"/>
                </a:gs>
                <a:gs pos="93000">
                  <a:srgbClr val="0098FF"/>
                </a:gs>
              </a:gsLst>
              <a:lin ang="21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Rectangle 94">
            <a:extLst>
              <a:ext uri="{FF2B5EF4-FFF2-40B4-BE49-F238E27FC236}">
                <a16:creationId xmlns:a16="http://schemas.microsoft.com/office/drawing/2014/main" id="{C90F0844-2D02-0B4C-8EDA-1175F39AD068}"/>
              </a:ext>
            </a:extLst>
          </p:cNvPr>
          <p:cNvSpPr/>
          <p:nvPr/>
        </p:nvSpPr>
        <p:spPr>
          <a:xfrm>
            <a:off x="8724426" y="3181811"/>
            <a:ext cx="281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Баллы на культурные</a:t>
            </a:r>
            <a:b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</a:b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мероприятия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6B347-F1F7-DF42-B5C8-65DEF6B8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68" y="4507357"/>
            <a:ext cx="1913697" cy="7515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F3E944-992B-214D-9151-8BF756B9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4" y="5343587"/>
            <a:ext cx="539999" cy="539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7AA3DD-7EB2-7E47-9626-C3015FC81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04" y="5292860"/>
            <a:ext cx="1518747" cy="539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AE1A8-E698-3240-8E57-8CB9084CE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653" y="5290420"/>
            <a:ext cx="646332" cy="64633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9B91754E-0F79-D54C-8CBA-7DEA38027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84" y="4507357"/>
            <a:ext cx="751561" cy="75156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30C2C4B0-89A9-8649-AA25-67E113525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015" y="4339952"/>
            <a:ext cx="1404677" cy="1088535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784BF9D-1769-AD4B-AFC9-14E899C18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963" y="4339951"/>
            <a:ext cx="1321038" cy="108853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FAF6FC67-23FE-CA40-8BB9-18C02AE19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259" y="4904164"/>
            <a:ext cx="1668212" cy="166821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2F5DA9CF-F833-9E48-8ACB-56B89201B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3473" y="4482331"/>
            <a:ext cx="577877" cy="577877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D0E685C9-20BC-3C41-9CC9-3C6A261564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125" y="5344269"/>
            <a:ext cx="2275154" cy="814402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A02BA52F-1E3A-EE44-AEA4-E1C8F906DC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9471" y="4240087"/>
            <a:ext cx="2203165" cy="16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94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DFA8D691-2601-724A-AAEE-9674267969C4}"/>
              </a:ext>
            </a:extLst>
          </p:cNvPr>
          <p:cNvSpPr/>
          <p:nvPr/>
        </p:nvSpPr>
        <p:spPr>
          <a:xfrm>
            <a:off x="305323" y="257398"/>
            <a:ext cx="11232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Unique Value Proposition (killer-feature)</a:t>
            </a:r>
            <a:endParaRPr lang="ru-RU" sz="3600" b="1" dirty="0">
              <a:solidFill>
                <a:prstClr val="black">
                  <a:lumMod val="85000"/>
                  <a:lumOff val="15000"/>
                </a:prst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D845608-D327-EF4E-8ECB-7C8ED60EBF9D}"/>
              </a:ext>
            </a:extLst>
          </p:cNvPr>
          <p:cNvGrpSpPr/>
          <p:nvPr/>
        </p:nvGrpSpPr>
        <p:grpSpPr>
          <a:xfrm>
            <a:off x="10289728" y="6327941"/>
            <a:ext cx="1248556" cy="246221"/>
            <a:chOff x="9389780" y="6284139"/>
            <a:chExt cx="1248556" cy="246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3970-3A98-F84A-863C-2D6579B2A7BE}"/>
                </a:ext>
              </a:extLst>
            </p:cNvPr>
            <p:cNvSpPr txBox="1"/>
            <p:nvPr/>
          </p:nvSpPr>
          <p:spPr>
            <a:xfrm>
              <a:off x="9389780" y="6284139"/>
              <a:ext cx="11673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Команда</a:t>
              </a:r>
              <a:r>
                <a:rPr lang="ru-RU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: </a:t>
              </a:r>
              <a:r>
                <a: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B Sans Display" panose="020B0503040504020204" pitchFamily="34" charset="0"/>
                  <a:ea typeface="Helvetica Neue" charset="0"/>
                  <a:cs typeface="SB Sans Display" panose="020B0503040504020204" pitchFamily="34" charset="0"/>
                </a:rPr>
                <a:t>SATA</a:t>
              </a:r>
              <a:endParaRPr lang="ru-RU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B Sans Display" panose="020B0503040504020204" pitchFamily="34" charset="0"/>
                <a:ea typeface="Helvetica Neue" charset="0"/>
                <a:cs typeface="SB Sans Display" panose="020B0503040504020204" pitchFamily="34" charset="0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D0DC6648-2022-7C4F-BAA2-E35C615A4402}"/>
                </a:ext>
              </a:extLst>
            </p:cNvPr>
            <p:cNvCxnSpPr/>
            <p:nvPr/>
          </p:nvCxnSpPr>
          <p:spPr>
            <a:xfrm>
              <a:off x="10638336" y="6291834"/>
              <a:ext cx="0" cy="1692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Номер слайда 3">
            <a:extLst>
              <a:ext uri="{FF2B5EF4-FFF2-40B4-BE49-F238E27FC236}">
                <a16:creationId xmlns:a16="http://schemas.microsoft.com/office/drawing/2014/main" id="{737204FF-8497-0140-96E5-695A79A4762A}"/>
              </a:ext>
            </a:extLst>
          </p:cNvPr>
          <p:cNvSpPr txBox="1">
            <a:spLocks/>
          </p:cNvSpPr>
          <p:nvPr/>
        </p:nvSpPr>
        <p:spPr>
          <a:xfrm>
            <a:off x="11619535" y="6327940"/>
            <a:ext cx="4650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defRPr/>
            </a:pP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9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7742BA7-CCC2-6645-A5E2-E83749BC0AFC}"/>
              </a:ext>
            </a:extLst>
          </p:cNvPr>
          <p:cNvSpPr/>
          <p:nvPr/>
        </p:nvSpPr>
        <p:spPr>
          <a:xfrm>
            <a:off x="1677540" y="1160809"/>
            <a:ext cx="8612188" cy="76133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Рисунок 54">
            <a:extLst>
              <a:ext uri="{FF2B5EF4-FFF2-40B4-BE49-F238E27FC236}">
                <a16:creationId xmlns:a16="http://schemas.microsoft.com/office/drawing/2014/main" id="{CECAEEA5-4CAF-4047-BBE1-A84EAB9CD49D}"/>
              </a:ext>
            </a:extLst>
          </p:cNvPr>
          <p:cNvSpPr/>
          <p:nvPr/>
        </p:nvSpPr>
        <p:spPr>
          <a:xfrm>
            <a:off x="1317540" y="1175792"/>
            <a:ext cx="720000" cy="720000"/>
          </a:xfrm>
          <a:custGeom>
            <a:avLst/>
            <a:gdLst>
              <a:gd name="connsiteX0" fmla="*/ 96002 w 192004"/>
              <a:gd name="connsiteY0" fmla="*/ 0 h 192004"/>
              <a:gd name="connsiteX1" fmla="*/ 0 w 192004"/>
              <a:gd name="connsiteY1" fmla="*/ 96002 h 192004"/>
              <a:gd name="connsiteX2" fmla="*/ 96002 w 192004"/>
              <a:gd name="connsiteY2" fmla="*/ 192005 h 192004"/>
              <a:gd name="connsiteX3" fmla="*/ 192005 w 192004"/>
              <a:gd name="connsiteY3" fmla="*/ 96002 h 192004"/>
              <a:gd name="connsiteX4" fmla="*/ 96002 w 192004"/>
              <a:gd name="connsiteY4" fmla="*/ 0 h 192004"/>
              <a:gd name="connsiteX5" fmla="*/ 96002 w 192004"/>
              <a:gd name="connsiteY5" fmla="*/ 174628 h 192004"/>
              <a:gd name="connsiteX6" fmla="*/ 17376 w 192004"/>
              <a:gd name="connsiteY6" fmla="*/ 96002 h 192004"/>
              <a:gd name="connsiteX7" fmla="*/ 96002 w 192004"/>
              <a:gd name="connsiteY7" fmla="*/ 17376 h 192004"/>
              <a:gd name="connsiteX8" fmla="*/ 174628 w 192004"/>
              <a:gd name="connsiteY8" fmla="*/ 96002 h 192004"/>
              <a:gd name="connsiteX9" fmla="*/ 96002 w 192004"/>
              <a:gd name="connsiteY9" fmla="*/ 174628 h 1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4" h="192004">
                <a:moveTo>
                  <a:pt x="96002" y="0"/>
                </a:moveTo>
                <a:cubicBezTo>
                  <a:pt x="42982" y="0"/>
                  <a:pt x="0" y="42982"/>
                  <a:pt x="0" y="96002"/>
                </a:cubicBezTo>
                <a:cubicBezTo>
                  <a:pt x="0" y="149023"/>
                  <a:pt x="42982" y="192005"/>
                  <a:pt x="96002" y="192005"/>
                </a:cubicBezTo>
                <a:cubicBezTo>
                  <a:pt x="149023" y="192005"/>
                  <a:pt x="192005" y="149023"/>
                  <a:pt x="192005" y="96002"/>
                </a:cubicBezTo>
                <a:cubicBezTo>
                  <a:pt x="192005" y="42982"/>
                  <a:pt x="149023" y="0"/>
                  <a:pt x="96002" y="0"/>
                </a:cubicBezTo>
                <a:close/>
                <a:moveTo>
                  <a:pt x="96002" y="174628"/>
                </a:moveTo>
                <a:cubicBezTo>
                  <a:pt x="52578" y="174628"/>
                  <a:pt x="17376" y="139426"/>
                  <a:pt x="17376" y="96002"/>
                </a:cubicBezTo>
                <a:cubicBezTo>
                  <a:pt x="17376" y="52578"/>
                  <a:pt x="52578" y="17376"/>
                  <a:pt x="96002" y="17376"/>
                </a:cubicBezTo>
                <a:cubicBezTo>
                  <a:pt x="139404" y="17429"/>
                  <a:pt x="174575" y="52600"/>
                  <a:pt x="174628" y="96002"/>
                </a:cubicBezTo>
                <a:cubicBezTo>
                  <a:pt x="174628" y="139427"/>
                  <a:pt x="139427" y="174628"/>
                  <a:pt x="96002" y="174628"/>
                </a:cubicBezTo>
                <a:close/>
              </a:path>
            </a:pathLst>
          </a:custGeom>
          <a:gradFill>
            <a:gsLst>
              <a:gs pos="0">
                <a:srgbClr val="9705FF"/>
              </a:gs>
              <a:gs pos="93000">
                <a:srgbClr val="0098FF"/>
              </a:gs>
            </a:gsLst>
            <a:lin ang="21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 descr="Аудитория">
            <a:extLst>
              <a:ext uri="{FF2B5EF4-FFF2-40B4-BE49-F238E27FC236}">
                <a16:creationId xmlns:a16="http://schemas.microsoft.com/office/drawing/2014/main" id="{62B7F53D-23C7-F34E-A562-80C1F3898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520" y="1295772"/>
            <a:ext cx="480039" cy="480039"/>
          </a:xfrm>
          <a:prstGeom prst="rect">
            <a:avLst/>
          </a:prstGeom>
        </p:spPr>
      </p:pic>
      <p:sp>
        <p:nvSpPr>
          <p:cNvPr id="46" name="Google Shape;355;p37">
            <a:extLst>
              <a:ext uri="{FF2B5EF4-FFF2-40B4-BE49-F238E27FC236}">
                <a16:creationId xmlns:a16="http://schemas.microsoft.com/office/drawing/2014/main" id="{D57395C6-FCAF-3B48-9813-FA5921E012A7}"/>
              </a:ext>
            </a:extLst>
          </p:cNvPr>
          <p:cNvSpPr txBox="1"/>
          <p:nvPr/>
        </p:nvSpPr>
        <p:spPr>
          <a:xfrm>
            <a:off x="2037539" y="1351125"/>
            <a:ext cx="66381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Обмен знаниями между людьми разных поколений</a:t>
            </a:r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6AA5D48D-8BDD-0443-92A2-DE21C29BBD77}"/>
              </a:ext>
            </a:extLst>
          </p:cNvPr>
          <p:cNvSpPr/>
          <p:nvPr/>
        </p:nvSpPr>
        <p:spPr>
          <a:xfrm>
            <a:off x="1677540" y="2042125"/>
            <a:ext cx="8612188" cy="76133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Рисунок 54">
            <a:extLst>
              <a:ext uri="{FF2B5EF4-FFF2-40B4-BE49-F238E27FC236}">
                <a16:creationId xmlns:a16="http://schemas.microsoft.com/office/drawing/2014/main" id="{EF19999C-FEC0-2C4D-9F40-EC59B67C51BC}"/>
              </a:ext>
            </a:extLst>
          </p:cNvPr>
          <p:cNvSpPr/>
          <p:nvPr/>
        </p:nvSpPr>
        <p:spPr>
          <a:xfrm>
            <a:off x="1317540" y="2057108"/>
            <a:ext cx="720000" cy="720000"/>
          </a:xfrm>
          <a:custGeom>
            <a:avLst/>
            <a:gdLst>
              <a:gd name="connsiteX0" fmla="*/ 96002 w 192004"/>
              <a:gd name="connsiteY0" fmla="*/ 0 h 192004"/>
              <a:gd name="connsiteX1" fmla="*/ 0 w 192004"/>
              <a:gd name="connsiteY1" fmla="*/ 96002 h 192004"/>
              <a:gd name="connsiteX2" fmla="*/ 96002 w 192004"/>
              <a:gd name="connsiteY2" fmla="*/ 192005 h 192004"/>
              <a:gd name="connsiteX3" fmla="*/ 192005 w 192004"/>
              <a:gd name="connsiteY3" fmla="*/ 96002 h 192004"/>
              <a:gd name="connsiteX4" fmla="*/ 96002 w 192004"/>
              <a:gd name="connsiteY4" fmla="*/ 0 h 192004"/>
              <a:gd name="connsiteX5" fmla="*/ 96002 w 192004"/>
              <a:gd name="connsiteY5" fmla="*/ 174628 h 192004"/>
              <a:gd name="connsiteX6" fmla="*/ 17376 w 192004"/>
              <a:gd name="connsiteY6" fmla="*/ 96002 h 192004"/>
              <a:gd name="connsiteX7" fmla="*/ 96002 w 192004"/>
              <a:gd name="connsiteY7" fmla="*/ 17376 h 192004"/>
              <a:gd name="connsiteX8" fmla="*/ 174628 w 192004"/>
              <a:gd name="connsiteY8" fmla="*/ 96002 h 192004"/>
              <a:gd name="connsiteX9" fmla="*/ 96002 w 192004"/>
              <a:gd name="connsiteY9" fmla="*/ 174628 h 1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4" h="192004">
                <a:moveTo>
                  <a:pt x="96002" y="0"/>
                </a:moveTo>
                <a:cubicBezTo>
                  <a:pt x="42982" y="0"/>
                  <a:pt x="0" y="42982"/>
                  <a:pt x="0" y="96002"/>
                </a:cubicBezTo>
                <a:cubicBezTo>
                  <a:pt x="0" y="149023"/>
                  <a:pt x="42982" y="192005"/>
                  <a:pt x="96002" y="192005"/>
                </a:cubicBezTo>
                <a:cubicBezTo>
                  <a:pt x="149023" y="192005"/>
                  <a:pt x="192005" y="149023"/>
                  <a:pt x="192005" y="96002"/>
                </a:cubicBezTo>
                <a:cubicBezTo>
                  <a:pt x="192005" y="42982"/>
                  <a:pt x="149023" y="0"/>
                  <a:pt x="96002" y="0"/>
                </a:cubicBezTo>
                <a:close/>
                <a:moveTo>
                  <a:pt x="96002" y="174628"/>
                </a:moveTo>
                <a:cubicBezTo>
                  <a:pt x="52578" y="174628"/>
                  <a:pt x="17376" y="139426"/>
                  <a:pt x="17376" y="96002"/>
                </a:cubicBezTo>
                <a:cubicBezTo>
                  <a:pt x="17376" y="52578"/>
                  <a:pt x="52578" y="17376"/>
                  <a:pt x="96002" y="17376"/>
                </a:cubicBezTo>
                <a:cubicBezTo>
                  <a:pt x="139404" y="17429"/>
                  <a:pt x="174575" y="52600"/>
                  <a:pt x="174628" y="96002"/>
                </a:cubicBezTo>
                <a:cubicBezTo>
                  <a:pt x="174628" y="139427"/>
                  <a:pt x="139427" y="174628"/>
                  <a:pt x="96002" y="174628"/>
                </a:cubicBezTo>
                <a:close/>
              </a:path>
            </a:pathLst>
          </a:custGeom>
          <a:gradFill>
            <a:gsLst>
              <a:gs pos="0">
                <a:srgbClr val="9705FF"/>
              </a:gs>
              <a:gs pos="93000">
                <a:srgbClr val="0098FF"/>
              </a:gs>
            </a:gsLst>
            <a:lin ang="21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355;p37">
            <a:extLst>
              <a:ext uri="{FF2B5EF4-FFF2-40B4-BE49-F238E27FC236}">
                <a16:creationId xmlns:a16="http://schemas.microsoft.com/office/drawing/2014/main" id="{9D2643D9-60E2-2A40-89AA-9C92EF2BCC38}"/>
              </a:ext>
            </a:extLst>
          </p:cNvPr>
          <p:cNvSpPr txBox="1"/>
          <p:nvPr/>
        </p:nvSpPr>
        <p:spPr>
          <a:xfrm>
            <a:off x="2037538" y="2232441"/>
            <a:ext cx="794385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Свежее направление в банковской сфере</a:t>
            </a:r>
          </a:p>
        </p:txBody>
      </p:sp>
      <p:sp>
        <p:nvSpPr>
          <p:cNvPr id="78" name="Скругленный прямоугольник 77">
            <a:extLst>
              <a:ext uri="{FF2B5EF4-FFF2-40B4-BE49-F238E27FC236}">
                <a16:creationId xmlns:a16="http://schemas.microsoft.com/office/drawing/2014/main" id="{B5590470-33A3-1149-8892-B484A1C6F866}"/>
              </a:ext>
            </a:extLst>
          </p:cNvPr>
          <p:cNvSpPr/>
          <p:nvPr/>
        </p:nvSpPr>
        <p:spPr>
          <a:xfrm>
            <a:off x="1677540" y="2923441"/>
            <a:ext cx="8612188" cy="76133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Рисунок 54">
            <a:extLst>
              <a:ext uri="{FF2B5EF4-FFF2-40B4-BE49-F238E27FC236}">
                <a16:creationId xmlns:a16="http://schemas.microsoft.com/office/drawing/2014/main" id="{E5EE6DA7-B69F-784D-ADD4-99FF6921EF2D}"/>
              </a:ext>
            </a:extLst>
          </p:cNvPr>
          <p:cNvSpPr/>
          <p:nvPr/>
        </p:nvSpPr>
        <p:spPr>
          <a:xfrm>
            <a:off x="1317540" y="2938424"/>
            <a:ext cx="720000" cy="720000"/>
          </a:xfrm>
          <a:custGeom>
            <a:avLst/>
            <a:gdLst>
              <a:gd name="connsiteX0" fmla="*/ 96002 w 192004"/>
              <a:gd name="connsiteY0" fmla="*/ 0 h 192004"/>
              <a:gd name="connsiteX1" fmla="*/ 0 w 192004"/>
              <a:gd name="connsiteY1" fmla="*/ 96002 h 192004"/>
              <a:gd name="connsiteX2" fmla="*/ 96002 w 192004"/>
              <a:gd name="connsiteY2" fmla="*/ 192005 h 192004"/>
              <a:gd name="connsiteX3" fmla="*/ 192005 w 192004"/>
              <a:gd name="connsiteY3" fmla="*/ 96002 h 192004"/>
              <a:gd name="connsiteX4" fmla="*/ 96002 w 192004"/>
              <a:gd name="connsiteY4" fmla="*/ 0 h 192004"/>
              <a:gd name="connsiteX5" fmla="*/ 96002 w 192004"/>
              <a:gd name="connsiteY5" fmla="*/ 174628 h 192004"/>
              <a:gd name="connsiteX6" fmla="*/ 17376 w 192004"/>
              <a:gd name="connsiteY6" fmla="*/ 96002 h 192004"/>
              <a:gd name="connsiteX7" fmla="*/ 96002 w 192004"/>
              <a:gd name="connsiteY7" fmla="*/ 17376 h 192004"/>
              <a:gd name="connsiteX8" fmla="*/ 174628 w 192004"/>
              <a:gd name="connsiteY8" fmla="*/ 96002 h 192004"/>
              <a:gd name="connsiteX9" fmla="*/ 96002 w 192004"/>
              <a:gd name="connsiteY9" fmla="*/ 174628 h 1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4" h="192004">
                <a:moveTo>
                  <a:pt x="96002" y="0"/>
                </a:moveTo>
                <a:cubicBezTo>
                  <a:pt x="42982" y="0"/>
                  <a:pt x="0" y="42982"/>
                  <a:pt x="0" y="96002"/>
                </a:cubicBezTo>
                <a:cubicBezTo>
                  <a:pt x="0" y="149023"/>
                  <a:pt x="42982" y="192005"/>
                  <a:pt x="96002" y="192005"/>
                </a:cubicBezTo>
                <a:cubicBezTo>
                  <a:pt x="149023" y="192005"/>
                  <a:pt x="192005" y="149023"/>
                  <a:pt x="192005" y="96002"/>
                </a:cubicBezTo>
                <a:cubicBezTo>
                  <a:pt x="192005" y="42982"/>
                  <a:pt x="149023" y="0"/>
                  <a:pt x="96002" y="0"/>
                </a:cubicBezTo>
                <a:close/>
                <a:moveTo>
                  <a:pt x="96002" y="174628"/>
                </a:moveTo>
                <a:cubicBezTo>
                  <a:pt x="52578" y="174628"/>
                  <a:pt x="17376" y="139426"/>
                  <a:pt x="17376" y="96002"/>
                </a:cubicBezTo>
                <a:cubicBezTo>
                  <a:pt x="17376" y="52578"/>
                  <a:pt x="52578" y="17376"/>
                  <a:pt x="96002" y="17376"/>
                </a:cubicBezTo>
                <a:cubicBezTo>
                  <a:pt x="139404" y="17429"/>
                  <a:pt x="174575" y="52600"/>
                  <a:pt x="174628" y="96002"/>
                </a:cubicBezTo>
                <a:cubicBezTo>
                  <a:pt x="174628" y="139427"/>
                  <a:pt x="139427" y="174628"/>
                  <a:pt x="96002" y="174628"/>
                </a:cubicBezTo>
                <a:close/>
              </a:path>
            </a:pathLst>
          </a:custGeom>
          <a:gradFill>
            <a:gsLst>
              <a:gs pos="0">
                <a:srgbClr val="9705FF"/>
              </a:gs>
              <a:gs pos="93000">
                <a:srgbClr val="0098FF"/>
              </a:gs>
            </a:gsLst>
            <a:lin ang="21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Google Shape;355;p37">
            <a:extLst>
              <a:ext uri="{FF2B5EF4-FFF2-40B4-BE49-F238E27FC236}">
                <a16:creationId xmlns:a16="http://schemas.microsoft.com/office/drawing/2014/main" id="{840B6A69-EC7A-674B-8E34-6621F81B9708}"/>
              </a:ext>
            </a:extLst>
          </p:cNvPr>
          <p:cNvSpPr txBox="1"/>
          <p:nvPr/>
        </p:nvSpPr>
        <p:spPr>
          <a:xfrm>
            <a:off x="2037539" y="2983914"/>
            <a:ext cx="8148945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Персонализированная программа лояльности для каждого участника в зависимости от его возраста и интересов</a:t>
            </a:r>
          </a:p>
        </p:txBody>
      </p:sp>
      <p:sp>
        <p:nvSpPr>
          <p:cNvPr id="82" name="Скругленный прямоугольник 81">
            <a:extLst>
              <a:ext uri="{FF2B5EF4-FFF2-40B4-BE49-F238E27FC236}">
                <a16:creationId xmlns:a16="http://schemas.microsoft.com/office/drawing/2014/main" id="{7A1C9F13-77E4-1A48-8C40-D4B10EAB7B0F}"/>
              </a:ext>
            </a:extLst>
          </p:cNvPr>
          <p:cNvSpPr/>
          <p:nvPr/>
        </p:nvSpPr>
        <p:spPr>
          <a:xfrm>
            <a:off x="1677540" y="3778404"/>
            <a:ext cx="8612188" cy="76133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Рисунок 54">
            <a:extLst>
              <a:ext uri="{FF2B5EF4-FFF2-40B4-BE49-F238E27FC236}">
                <a16:creationId xmlns:a16="http://schemas.microsoft.com/office/drawing/2014/main" id="{540CB406-E2F3-D94C-9808-5613A107B52C}"/>
              </a:ext>
            </a:extLst>
          </p:cNvPr>
          <p:cNvSpPr/>
          <p:nvPr/>
        </p:nvSpPr>
        <p:spPr>
          <a:xfrm>
            <a:off x="1317540" y="3793387"/>
            <a:ext cx="720000" cy="720000"/>
          </a:xfrm>
          <a:custGeom>
            <a:avLst/>
            <a:gdLst>
              <a:gd name="connsiteX0" fmla="*/ 96002 w 192004"/>
              <a:gd name="connsiteY0" fmla="*/ 0 h 192004"/>
              <a:gd name="connsiteX1" fmla="*/ 0 w 192004"/>
              <a:gd name="connsiteY1" fmla="*/ 96002 h 192004"/>
              <a:gd name="connsiteX2" fmla="*/ 96002 w 192004"/>
              <a:gd name="connsiteY2" fmla="*/ 192005 h 192004"/>
              <a:gd name="connsiteX3" fmla="*/ 192005 w 192004"/>
              <a:gd name="connsiteY3" fmla="*/ 96002 h 192004"/>
              <a:gd name="connsiteX4" fmla="*/ 96002 w 192004"/>
              <a:gd name="connsiteY4" fmla="*/ 0 h 192004"/>
              <a:gd name="connsiteX5" fmla="*/ 96002 w 192004"/>
              <a:gd name="connsiteY5" fmla="*/ 174628 h 192004"/>
              <a:gd name="connsiteX6" fmla="*/ 17376 w 192004"/>
              <a:gd name="connsiteY6" fmla="*/ 96002 h 192004"/>
              <a:gd name="connsiteX7" fmla="*/ 96002 w 192004"/>
              <a:gd name="connsiteY7" fmla="*/ 17376 h 192004"/>
              <a:gd name="connsiteX8" fmla="*/ 174628 w 192004"/>
              <a:gd name="connsiteY8" fmla="*/ 96002 h 192004"/>
              <a:gd name="connsiteX9" fmla="*/ 96002 w 192004"/>
              <a:gd name="connsiteY9" fmla="*/ 174628 h 1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4" h="192004">
                <a:moveTo>
                  <a:pt x="96002" y="0"/>
                </a:moveTo>
                <a:cubicBezTo>
                  <a:pt x="42982" y="0"/>
                  <a:pt x="0" y="42982"/>
                  <a:pt x="0" y="96002"/>
                </a:cubicBezTo>
                <a:cubicBezTo>
                  <a:pt x="0" y="149023"/>
                  <a:pt x="42982" y="192005"/>
                  <a:pt x="96002" y="192005"/>
                </a:cubicBezTo>
                <a:cubicBezTo>
                  <a:pt x="149023" y="192005"/>
                  <a:pt x="192005" y="149023"/>
                  <a:pt x="192005" y="96002"/>
                </a:cubicBezTo>
                <a:cubicBezTo>
                  <a:pt x="192005" y="42982"/>
                  <a:pt x="149023" y="0"/>
                  <a:pt x="96002" y="0"/>
                </a:cubicBezTo>
                <a:close/>
                <a:moveTo>
                  <a:pt x="96002" y="174628"/>
                </a:moveTo>
                <a:cubicBezTo>
                  <a:pt x="52578" y="174628"/>
                  <a:pt x="17376" y="139426"/>
                  <a:pt x="17376" y="96002"/>
                </a:cubicBezTo>
                <a:cubicBezTo>
                  <a:pt x="17376" y="52578"/>
                  <a:pt x="52578" y="17376"/>
                  <a:pt x="96002" y="17376"/>
                </a:cubicBezTo>
                <a:cubicBezTo>
                  <a:pt x="139404" y="17429"/>
                  <a:pt x="174575" y="52600"/>
                  <a:pt x="174628" y="96002"/>
                </a:cubicBezTo>
                <a:cubicBezTo>
                  <a:pt x="174628" y="139427"/>
                  <a:pt x="139427" y="174628"/>
                  <a:pt x="96002" y="174628"/>
                </a:cubicBezTo>
                <a:close/>
              </a:path>
            </a:pathLst>
          </a:custGeom>
          <a:gradFill>
            <a:gsLst>
              <a:gs pos="0">
                <a:srgbClr val="9705FF"/>
              </a:gs>
              <a:gs pos="93000">
                <a:srgbClr val="0098FF"/>
              </a:gs>
            </a:gsLst>
            <a:lin ang="21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Google Shape;355;p37">
            <a:extLst>
              <a:ext uri="{FF2B5EF4-FFF2-40B4-BE49-F238E27FC236}">
                <a16:creationId xmlns:a16="http://schemas.microsoft.com/office/drawing/2014/main" id="{A276181F-0ACA-D345-A6A8-B53E0886F836}"/>
              </a:ext>
            </a:extLst>
          </p:cNvPr>
          <p:cNvSpPr txBox="1"/>
          <p:nvPr/>
        </p:nvSpPr>
        <p:spPr>
          <a:xfrm>
            <a:off x="2037539" y="3837549"/>
            <a:ext cx="7811014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Привлечение клиентов пенсионного возраста за счет действующих клиентов ВТБ</a:t>
            </a:r>
          </a:p>
        </p:txBody>
      </p:sp>
      <p:sp>
        <p:nvSpPr>
          <p:cNvPr id="86" name="Скругленный прямоугольник 85">
            <a:extLst>
              <a:ext uri="{FF2B5EF4-FFF2-40B4-BE49-F238E27FC236}">
                <a16:creationId xmlns:a16="http://schemas.microsoft.com/office/drawing/2014/main" id="{ED38751F-49F6-D446-9139-6FD8D4C81D31}"/>
              </a:ext>
            </a:extLst>
          </p:cNvPr>
          <p:cNvSpPr/>
          <p:nvPr/>
        </p:nvSpPr>
        <p:spPr>
          <a:xfrm>
            <a:off x="1677540" y="4644232"/>
            <a:ext cx="8612188" cy="761336"/>
          </a:xfrm>
          <a:prstGeom prst="roundRect">
            <a:avLst>
              <a:gd name="adj" fmla="val 9963"/>
            </a:avLst>
          </a:prstGeom>
          <a:solidFill>
            <a:schemeClr val="bg1"/>
          </a:solidFill>
          <a:ln>
            <a:noFill/>
          </a:ln>
          <a:effectLst>
            <a:outerShdw blurRad="387066" sx="90000" sy="90000" algn="ctr" rotWithShape="0">
              <a:prstClr val="black">
                <a:alpha val="3994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Рисунок 54">
            <a:extLst>
              <a:ext uri="{FF2B5EF4-FFF2-40B4-BE49-F238E27FC236}">
                <a16:creationId xmlns:a16="http://schemas.microsoft.com/office/drawing/2014/main" id="{31A68D51-409C-AA4B-8BCD-A16001B566F2}"/>
              </a:ext>
            </a:extLst>
          </p:cNvPr>
          <p:cNvSpPr/>
          <p:nvPr/>
        </p:nvSpPr>
        <p:spPr>
          <a:xfrm>
            <a:off x="1317540" y="4659215"/>
            <a:ext cx="720000" cy="720000"/>
          </a:xfrm>
          <a:custGeom>
            <a:avLst/>
            <a:gdLst>
              <a:gd name="connsiteX0" fmla="*/ 96002 w 192004"/>
              <a:gd name="connsiteY0" fmla="*/ 0 h 192004"/>
              <a:gd name="connsiteX1" fmla="*/ 0 w 192004"/>
              <a:gd name="connsiteY1" fmla="*/ 96002 h 192004"/>
              <a:gd name="connsiteX2" fmla="*/ 96002 w 192004"/>
              <a:gd name="connsiteY2" fmla="*/ 192005 h 192004"/>
              <a:gd name="connsiteX3" fmla="*/ 192005 w 192004"/>
              <a:gd name="connsiteY3" fmla="*/ 96002 h 192004"/>
              <a:gd name="connsiteX4" fmla="*/ 96002 w 192004"/>
              <a:gd name="connsiteY4" fmla="*/ 0 h 192004"/>
              <a:gd name="connsiteX5" fmla="*/ 96002 w 192004"/>
              <a:gd name="connsiteY5" fmla="*/ 174628 h 192004"/>
              <a:gd name="connsiteX6" fmla="*/ 17376 w 192004"/>
              <a:gd name="connsiteY6" fmla="*/ 96002 h 192004"/>
              <a:gd name="connsiteX7" fmla="*/ 96002 w 192004"/>
              <a:gd name="connsiteY7" fmla="*/ 17376 h 192004"/>
              <a:gd name="connsiteX8" fmla="*/ 174628 w 192004"/>
              <a:gd name="connsiteY8" fmla="*/ 96002 h 192004"/>
              <a:gd name="connsiteX9" fmla="*/ 96002 w 192004"/>
              <a:gd name="connsiteY9" fmla="*/ 174628 h 1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4" h="192004">
                <a:moveTo>
                  <a:pt x="96002" y="0"/>
                </a:moveTo>
                <a:cubicBezTo>
                  <a:pt x="42982" y="0"/>
                  <a:pt x="0" y="42982"/>
                  <a:pt x="0" y="96002"/>
                </a:cubicBezTo>
                <a:cubicBezTo>
                  <a:pt x="0" y="149023"/>
                  <a:pt x="42982" y="192005"/>
                  <a:pt x="96002" y="192005"/>
                </a:cubicBezTo>
                <a:cubicBezTo>
                  <a:pt x="149023" y="192005"/>
                  <a:pt x="192005" y="149023"/>
                  <a:pt x="192005" y="96002"/>
                </a:cubicBezTo>
                <a:cubicBezTo>
                  <a:pt x="192005" y="42982"/>
                  <a:pt x="149023" y="0"/>
                  <a:pt x="96002" y="0"/>
                </a:cubicBezTo>
                <a:close/>
                <a:moveTo>
                  <a:pt x="96002" y="174628"/>
                </a:moveTo>
                <a:cubicBezTo>
                  <a:pt x="52578" y="174628"/>
                  <a:pt x="17376" y="139426"/>
                  <a:pt x="17376" y="96002"/>
                </a:cubicBezTo>
                <a:cubicBezTo>
                  <a:pt x="17376" y="52578"/>
                  <a:pt x="52578" y="17376"/>
                  <a:pt x="96002" y="17376"/>
                </a:cubicBezTo>
                <a:cubicBezTo>
                  <a:pt x="139404" y="17429"/>
                  <a:pt x="174575" y="52600"/>
                  <a:pt x="174628" y="96002"/>
                </a:cubicBezTo>
                <a:cubicBezTo>
                  <a:pt x="174628" y="139427"/>
                  <a:pt x="139427" y="174628"/>
                  <a:pt x="96002" y="174628"/>
                </a:cubicBezTo>
                <a:close/>
              </a:path>
            </a:pathLst>
          </a:custGeom>
          <a:gradFill>
            <a:gsLst>
              <a:gs pos="0">
                <a:srgbClr val="9705FF"/>
              </a:gs>
              <a:gs pos="93000">
                <a:srgbClr val="0098FF"/>
              </a:gs>
            </a:gsLst>
            <a:lin ang="21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Google Shape;355;p37">
            <a:extLst>
              <a:ext uri="{FF2B5EF4-FFF2-40B4-BE49-F238E27FC236}">
                <a16:creationId xmlns:a16="http://schemas.microsoft.com/office/drawing/2014/main" id="{6A9D3CFF-4FA3-6149-A4D6-CFBFF2D0899C}"/>
              </a:ext>
            </a:extLst>
          </p:cNvPr>
          <p:cNvSpPr txBox="1"/>
          <p:nvPr/>
        </p:nvSpPr>
        <p:spPr>
          <a:xfrm>
            <a:off x="2036300" y="4713436"/>
            <a:ext cx="7811014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ern="0">
                <a:solidFill>
                  <a:schemeClr val="tx2"/>
                </a:solidFill>
                <a:cs typeface="SB Sans Display Light" panose="020B0303040504020204" pitchFamily="34" charset="0"/>
              </a:defRPr>
            </a:lvl1pPr>
          </a:lstStyle>
          <a:p>
            <a:pPr lvl="0">
              <a:spcAft>
                <a:spcPts val="2400"/>
              </a:spcAft>
              <a:defRPr/>
            </a:pP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Сбор данных о покупательских предпочтениях в разрезе семьи</a:t>
            </a:r>
          </a:p>
        </p:txBody>
      </p:sp>
      <p:pic>
        <p:nvPicPr>
          <p:cNvPr id="5" name="Рисунок 4" descr="Монеты">
            <a:extLst>
              <a:ext uri="{FF2B5EF4-FFF2-40B4-BE49-F238E27FC236}">
                <a16:creationId xmlns:a16="http://schemas.microsoft.com/office/drawing/2014/main" id="{2B58DE23-BD15-534B-B91D-2E1A1D1C5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759" y="2177707"/>
            <a:ext cx="478800" cy="478800"/>
          </a:xfrm>
          <a:prstGeom prst="rect">
            <a:avLst/>
          </a:prstGeom>
        </p:spPr>
      </p:pic>
      <p:pic>
        <p:nvPicPr>
          <p:cNvPr id="7" name="Рисунок 6" descr="Презентация с круговой диаграммой">
            <a:extLst>
              <a:ext uri="{FF2B5EF4-FFF2-40B4-BE49-F238E27FC236}">
                <a16:creationId xmlns:a16="http://schemas.microsoft.com/office/drawing/2014/main" id="{C8983B6C-92C8-BD45-AF85-07E2D31A3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520" y="4779814"/>
            <a:ext cx="478800" cy="478800"/>
          </a:xfrm>
          <a:prstGeom prst="rect">
            <a:avLst/>
          </a:prstGeom>
        </p:spPr>
      </p:pic>
      <p:pic>
        <p:nvPicPr>
          <p:cNvPr id="9" name="Рисунок 8" descr="Целевая аудитория">
            <a:extLst>
              <a:ext uri="{FF2B5EF4-FFF2-40B4-BE49-F238E27FC236}">
                <a16:creationId xmlns:a16="http://schemas.microsoft.com/office/drawing/2014/main" id="{6C38D4DB-8078-0645-861F-AC287C36D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520" y="3913987"/>
            <a:ext cx="478800" cy="478800"/>
          </a:xfrm>
          <a:prstGeom prst="rect">
            <a:avLst/>
          </a:prstGeom>
        </p:spPr>
      </p:pic>
      <p:pic>
        <p:nvPicPr>
          <p:cNvPr id="11" name="Рисунок 10" descr="Фрагменты головоломки">
            <a:extLst>
              <a:ext uri="{FF2B5EF4-FFF2-40B4-BE49-F238E27FC236}">
                <a16:creationId xmlns:a16="http://schemas.microsoft.com/office/drawing/2014/main" id="{0403B28A-C6DE-DE4C-B8EF-54661B722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55495" y="3059024"/>
            <a:ext cx="478800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390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1072</Words>
  <Application>Microsoft Macintosh PowerPoint</Application>
  <PresentationFormat>Широкоэкранный</PresentationFormat>
  <Paragraphs>204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SB Sans Display</vt:lpstr>
      <vt:lpstr>Calibri</vt:lpstr>
      <vt:lpstr>Arial</vt:lpstr>
      <vt:lpstr>Calibri Light</vt:lpstr>
      <vt:lpstr>Системный шрифт, обычный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14</cp:revision>
  <dcterms:created xsi:type="dcterms:W3CDTF">2021-09-03T18:17:19Z</dcterms:created>
  <dcterms:modified xsi:type="dcterms:W3CDTF">2021-09-05T00:05:18Z</dcterms:modified>
</cp:coreProperties>
</file>